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90" r:id="rId3"/>
    <p:sldId id="291" r:id="rId4"/>
    <p:sldId id="288" r:id="rId5"/>
    <p:sldId id="263" r:id="rId6"/>
    <p:sldId id="285" r:id="rId7"/>
    <p:sldId id="286" r:id="rId8"/>
    <p:sldId id="269" r:id="rId9"/>
    <p:sldId id="266" r:id="rId10"/>
    <p:sldId id="294" r:id="rId11"/>
    <p:sldId id="272" r:id="rId12"/>
    <p:sldId id="296" r:id="rId13"/>
    <p:sldId id="265" r:id="rId14"/>
    <p:sldId id="295" r:id="rId15"/>
    <p:sldId id="298" r:id="rId16"/>
    <p:sldId id="292" r:id="rId17"/>
    <p:sldId id="29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9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F93DE-1CD1-4620-A5A7-0DE55A941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FB4DCD-FE81-4303-9A79-A1C73335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B6DD5-A04E-4B07-8A90-927152322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2250-9382-4F8E-9CA5-928D527885C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CF17-C3DB-4E3C-B8DC-E056CBABD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C4BCE9-3AE2-4085-8DC6-BE26D569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E0C8-D8C3-464D-8DD7-CD1D62D3B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9833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F2196-2657-4961-BC45-5598A51FF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C0B67F-5A35-451E-82D0-8CEA64DEC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1209E7-DBFC-4B1D-AB85-7FDC3BF24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2250-9382-4F8E-9CA5-928D527885C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07E3B6-0EC3-4B59-9435-BE356A9F8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2A0396-0E13-48BD-A0AD-4F2CF9B0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E0C8-D8C3-464D-8DD7-CD1D62D3B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765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996997-FB71-4D2B-9F16-9EC5034844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9032FC-9588-4F40-9F3D-D66A724B5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94ED68-333E-45A8-B495-04274B13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2250-9382-4F8E-9CA5-928D527885C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429A38-EAE4-4416-96AD-0B60983AE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035D4D-CDBC-42CB-98B4-FDF40DB6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E0C8-D8C3-464D-8DD7-CD1D62D3B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076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F6B05-2992-48D0-88A2-67BDB553D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8DFA80-BC0D-4728-8391-FA5E6ED14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4053C5-71BB-4290-A68A-D17529D5E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2250-9382-4F8E-9CA5-928D527885C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514E9C-E9EF-4D63-9E95-11C049BA0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4C3999-C84F-44A3-B56B-4005D077B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E0C8-D8C3-464D-8DD7-CD1D62D3B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4761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C3F6DF-D430-45A9-A978-7DD9A5B2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1240CA-8582-430B-A888-71B36C624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B1019-630E-4AB2-AFC9-FA712CCD6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2250-9382-4F8E-9CA5-928D527885C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F0519D-BB2A-4E70-8EA2-4B4D9760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7ECF6E-F88A-45B4-98BF-A26BF546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E0C8-D8C3-464D-8DD7-CD1D62D3B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0714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AC49B-063C-40CD-9A4D-BF5816660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DE9F94-2B40-42DF-ADAD-ACE9CF8AFF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37F223-7012-4190-B1D5-2AA4D8229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729BC5-E07B-4936-BEFC-209B0A13B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2250-9382-4F8E-9CA5-928D527885C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695F2C-8875-4529-891B-0DA318F07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8DB91-0F78-4506-B80B-17D12BA5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E0C8-D8C3-464D-8DD7-CD1D62D3B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20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96022-7D22-445E-BB7C-AEE5413DD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7A1855-E7C7-4248-A03E-0CC68A414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3650DA-179F-4359-A18A-EF825FCE6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AAF646-F8A1-481C-B40E-000FB1D99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817009-A3A3-4739-A5F7-D6D9C81462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1A56FC-B12A-4A24-A4CB-2F0A84CA5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2250-9382-4F8E-9CA5-928D527885C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5CF7C3-4804-4E4F-9072-98F2BCC87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3181C9-808A-4681-91C0-BD15F7479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E0C8-D8C3-464D-8DD7-CD1D62D3B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829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EC091-6EA2-4AC5-915C-C49B71894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2C733C-7915-4F80-9A57-19BF7396D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2250-9382-4F8E-9CA5-928D527885C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C416BE-9F69-4A44-B7EC-DA18A0A37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65E7FC-BDB1-4E1E-9D7D-2F47F517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E0C8-D8C3-464D-8DD7-CD1D62D3B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083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4694B3-79A2-476A-95A6-91833183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2250-9382-4F8E-9CA5-928D527885C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38F2D5-767C-4767-8221-3AC9EB44F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225D7F-0644-4C2A-BB7A-E11FFD95E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E0C8-D8C3-464D-8DD7-CD1D62D3B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171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0622A-B188-4B81-BE0E-81B5EC519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FFBB74-8D09-4539-AA3F-A47ED0968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19E069-64AB-4380-AFB5-F29943A6C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082F7B-6707-406A-BF90-AE8EBD80C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2250-9382-4F8E-9CA5-928D527885C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6712F4-6E59-4DEF-A4A3-06510433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0E7DCF-4407-4E73-8CDA-E428587AC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E0C8-D8C3-464D-8DD7-CD1D62D3B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0454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05EB0-DF1D-499B-9BF1-23A4FB345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40577E6-2C5B-42CB-A094-D958EC7B9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E0DD13-4DC7-466A-A1CC-FD5848345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74DB38-F9B2-4AD7-BB99-1E7CBA9A4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2250-9382-4F8E-9CA5-928D527885C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85A065-35CA-4986-BD1F-43CB695C9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9DC119-964C-4B4D-847F-ED79C4E2E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BE0C8-D8C3-464D-8DD7-CD1D62D3B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03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DCDD9-35E6-4F2C-B8B1-09BD101E6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82EE90-6D1B-4BCE-86F6-948332D5B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B013F6-D248-44D9-AC35-96453D2E01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52250-9382-4F8E-9CA5-928D527885C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4D97BC-D484-4BA4-9428-72CE1D191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C5B707-A3BE-4E68-A278-DB49D95F4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BE0C8-D8C3-464D-8DD7-CD1D62D3B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89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852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795117-E448-4A76-936F-3445B03A9766}"/>
              </a:ext>
            </a:extLst>
          </p:cNvPr>
          <p:cNvSpPr/>
          <p:nvPr/>
        </p:nvSpPr>
        <p:spPr>
          <a:xfrm>
            <a:off x="3158836" y="195254"/>
            <a:ext cx="88154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Форматы проведения занятий с агроклассниками: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FFDD893-4618-407D-8695-D4447A426117}"/>
              </a:ext>
            </a:extLst>
          </p:cNvPr>
          <p:cNvSpPr/>
          <p:nvPr/>
        </p:nvSpPr>
        <p:spPr>
          <a:xfrm>
            <a:off x="109430" y="1717805"/>
            <a:ext cx="11756570" cy="1058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дистанционные занятия в сети Интернет (вебинары), где лекторами выступают профессоры, доценты и преподаватели Уральского ГАУ с помощью проекта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инновационная научно-образовательная сеть ГЛОБУС в рамках просветительской программы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Киберлекторий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ИПУ РАН»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D64679-180D-4424-A127-593C286E0B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75709" cy="15541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CE807F-4343-4118-92AA-9BB0E6775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0" y="3976154"/>
            <a:ext cx="3598114" cy="26865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21D0E9-0A2C-40E5-8D5E-E5EA4E93F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79" y="2804889"/>
            <a:ext cx="4007791" cy="26651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892D27-A113-4DE7-905A-E9B735FBD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66" y="3429000"/>
            <a:ext cx="4007790" cy="267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967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091532-18FA-43AD-97E3-BF0209F7E3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75709" cy="155415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768319-97E3-4BB9-A1A9-1E4DC8BCD700}"/>
              </a:ext>
            </a:extLst>
          </p:cNvPr>
          <p:cNvSpPr/>
          <p:nvPr/>
        </p:nvSpPr>
        <p:spPr>
          <a:xfrm>
            <a:off x="108857" y="1521338"/>
            <a:ext cx="11974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экскурсии на передовые аграрные хозяйства области и по кафедрам и лабораториям Уральского ГАУ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D795117-E448-4A76-936F-3445B03A9766}"/>
              </a:ext>
            </a:extLst>
          </p:cNvPr>
          <p:cNvSpPr/>
          <p:nvPr/>
        </p:nvSpPr>
        <p:spPr>
          <a:xfrm>
            <a:off x="3158836" y="195254"/>
            <a:ext cx="88154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Форматы проведения занятий с агроклассниками: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CDC737-8EE9-4EDF-AD88-AA3FB89EB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332" y="1921448"/>
            <a:ext cx="3582953" cy="25262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4C6364-ED6E-49F2-B603-63AB0A957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1" y="1956692"/>
            <a:ext cx="3582953" cy="25612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7D0A85F-ABAA-41F9-AB42-FBB4EB8D8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998" y="1921447"/>
            <a:ext cx="4042002" cy="252625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7E88F5E-1A1B-4121-B6C4-8934C00962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017" y="4477574"/>
            <a:ext cx="3739243" cy="233702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82F289E-5E1E-4087-B882-1E3583792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81" y="4620079"/>
            <a:ext cx="3354261" cy="223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219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091532-18FA-43AD-97E3-BF0209F7E3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75709" cy="155415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768319-97E3-4BB9-A1A9-1E4DC8BCD700}"/>
              </a:ext>
            </a:extLst>
          </p:cNvPr>
          <p:cNvSpPr/>
          <p:nvPr/>
        </p:nvSpPr>
        <p:spPr>
          <a:xfrm>
            <a:off x="1579415" y="894789"/>
            <a:ext cx="119742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экскурсии на передовые аграрные хозяйства </a:t>
            </a:r>
          </a:p>
          <a:p>
            <a:pPr algn="ctr"/>
            <a:r>
              <a:rPr lang="ru-RU" sz="20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области и по кафедрам и лабораториям Уральского ГАУ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D795117-E448-4A76-936F-3445B03A9766}"/>
              </a:ext>
            </a:extLst>
          </p:cNvPr>
          <p:cNvSpPr/>
          <p:nvPr/>
        </p:nvSpPr>
        <p:spPr>
          <a:xfrm>
            <a:off x="3158834" y="0"/>
            <a:ext cx="88154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Форматы проведения занятий с агроклассниками: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A5E9B8-4C92-44F1-9B55-86BFC8F2D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46" y="1736455"/>
            <a:ext cx="3337911" cy="25034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08BB94-479E-43A1-821C-C68B1BC8A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925" y="1693003"/>
            <a:ext cx="4471663" cy="25153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1BB205-4610-4451-AD84-ED40C18BE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341" y="1705560"/>
            <a:ext cx="3754130" cy="25027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3A649F-6FB9-4F8C-ABD3-23099D2086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64" y="4342093"/>
            <a:ext cx="3535277" cy="23568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E73939-3024-4561-BB70-642BE3A5A5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335677"/>
            <a:ext cx="3227614" cy="240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36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795117-E448-4A76-936F-3445B03A9766}"/>
              </a:ext>
            </a:extLst>
          </p:cNvPr>
          <p:cNvSpPr/>
          <p:nvPr/>
        </p:nvSpPr>
        <p:spPr>
          <a:xfrm>
            <a:off x="4013858" y="484691"/>
            <a:ext cx="59139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Итоги обучения в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агроклассе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91152D-8E8A-4114-B263-03F8497CDFFC}"/>
              </a:ext>
            </a:extLst>
          </p:cNvPr>
          <p:cNvSpPr/>
          <p:nvPr/>
        </p:nvSpPr>
        <p:spPr>
          <a:xfrm>
            <a:off x="118754" y="1655868"/>
            <a:ext cx="11701153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каждым учеником проекта с возможностью последующего продвижения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2DB3C2-04EB-41C0-855E-9CC43FAAEE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75709" cy="15541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D0E9C-F2DC-4534-8477-E4626C2D52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1" r="4267"/>
          <a:stretch/>
        </p:blipFill>
        <p:spPr>
          <a:xfrm>
            <a:off x="265953" y="2583666"/>
            <a:ext cx="3665264" cy="3039572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1F1056-103B-479A-8A4F-5D3D2F62E5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r="15917"/>
          <a:stretch/>
        </p:blipFill>
        <p:spPr>
          <a:xfrm>
            <a:off x="4438845" y="3370829"/>
            <a:ext cx="3412522" cy="3002480"/>
          </a:xfrm>
          <a:prstGeom prst="rect">
            <a:avLst/>
          </a:prstGeom>
          <a:ln w="73025">
            <a:solidFill>
              <a:schemeClr val="accent6">
                <a:lumMod val="50000"/>
              </a:schemeClr>
            </a:solidFill>
          </a:ln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99DA5DC-BFF0-49F1-8CB1-320AFAF1FB0D}"/>
              </a:ext>
            </a:extLst>
          </p:cNvPr>
          <p:cNvGrpSpPr/>
          <p:nvPr/>
        </p:nvGrpSpPr>
        <p:grpSpPr>
          <a:xfrm>
            <a:off x="8358995" y="2353355"/>
            <a:ext cx="3665265" cy="3234651"/>
            <a:chOff x="7652084" y="3623349"/>
            <a:chExt cx="3665265" cy="323465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C439B7BA-C198-4A46-B2ED-BDCCA302FA39}"/>
                </a:ext>
              </a:extLst>
            </p:cNvPr>
            <p:cNvSpPr/>
            <p:nvPr/>
          </p:nvSpPr>
          <p:spPr>
            <a:xfrm>
              <a:off x="7652084" y="3741820"/>
              <a:ext cx="3665265" cy="31161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Всероссийская </a:t>
              </a:r>
            </a:p>
            <a:p>
              <a:pPr algn="ctr"/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научно-практическая конференция для школьников </a:t>
              </a:r>
              <a:r>
                <a:rPr lang="ru-RU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«На пути к познанию»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4A4FE27-C058-4954-8930-772CA2B3D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2001" y="3623349"/>
              <a:ext cx="2190999" cy="20916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3667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795117-E448-4A76-936F-3445B03A9766}"/>
              </a:ext>
            </a:extLst>
          </p:cNvPr>
          <p:cNvSpPr/>
          <p:nvPr/>
        </p:nvSpPr>
        <p:spPr>
          <a:xfrm>
            <a:off x="4013858" y="484691"/>
            <a:ext cx="59139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Итоги обучения в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агроклассе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91152D-8E8A-4114-B263-03F8497CDFFC}"/>
              </a:ext>
            </a:extLst>
          </p:cNvPr>
          <p:cNvSpPr/>
          <p:nvPr/>
        </p:nvSpPr>
        <p:spPr>
          <a:xfrm>
            <a:off x="118754" y="1655868"/>
            <a:ext cx="7114803" cy="243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победители и призеры итоговых мероприятий получат награды и ценные призы от Министерства образования Свердловской области, Министерства АПК Свердловской области, Уральского государственного аграрного университета, СРО ОМОО «РССМ»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2DB3C2-04EB-41C0-855E-9CC43FAAEE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75709" cy="15541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7279DF-D32E-47F7-BFE8-B649717B9907}"/>
              </a:ext>
            </a:extLst>
          </p:cNvPr>
          <p:cNvSpPr/>
          <p:nvPr/>
        </p:nvSpPr>
        <p:spPr>
          <a:xfrm>
            <a:off x="5087683" y="5114888"/>
            <a:ext cx="6608617" cy="125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 из выпускников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агроклассов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будет иметь преимущество при поступлении в ФГБОУ ВО Уральский ГАУ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657D81-8D8C-48AA-A00E-ABA55A864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382" y="1069466"/>
            <a:ext cx="4280918" cy="33465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FAE576-03BD-41D2-8AA9-03DD9595A9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1"/>
          <a:stretch/>
        </p:blipFill>
        <p:spPr>
          <a:xfrm>
            <a:off x="495700" y="4416056"/>
            <a:ext cx="4082663" cy="2221297"/>
          </a:xfrm>
          <a:prstGeom prst="rect">
            <a:avLst/>
          </a:prstGeom>
          <a:ln w="66675">
            <a:solidFill>
              <a:schemeClr val="accent4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844056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795117-E448-4A76-936F-3445B03A9766}"/>
              </a:ext>
            </a:extLst>
          </p:cNvPr>
          <p:cNvSpPr/>
          <p:nvPr/>
        </p:nvSpPr>
        <p:spPr>
          <a:xfrm>
            <a:off x="749630" y="2483424"/>
            <a:ext cx="59139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Всем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агроклассникам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2DB3C2-04EB-41C0-855E-9CC43FAAEE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75709" cy="15541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AC7C24-6D5E-4B4F-8B1A-B78FA8FF9F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-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436922" y="130629"/>
            <a:ext cx="6727371" cy="67273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2F6C19-6936-450D-AC40-6B667C6996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0" t="31916" r="7188" b="39449"/>
          <a:stretch/>
        </p:blipFill>
        <p:spPr>
          <a:xfrm>
            <a:off x="988867" y="3997466"/>
            <a:ext cx="3624943" cy="1240972"/>
          </a:xfrm>
          <a:prstGeom prst="rect">
            <a:avLst/>
          </a:prstGeom>
        </p:spPr>
      </p:pic>
      <p:sp>
        <p:nvSpPr>
          <p:cNvPr id="18" name="Стрелка: штриховая вправо 17">
            <a:extLst>
              <a:ext uri="{FF2B5EF4-FFF2-40B4-BE49-F238E27FC236}">
                <a16:creationId xmlns:a16="http://schemas.microsoft.com/office/drawing/2014/main" id="{AB893502-08EF-48C7-8B7B-3CE1D442D599}"/>
              </a:ext>
            </a:extLst>
          </p:cNvPr>
          <p:cNvSpPr/>
          <p:nvPr/>
        </p:nvSpPr>
        <p:spPr>
          <a:xfrm rot="5400000">
            <a:off x="2330777" y="3133512"/>
            <a:ext cx="941120" cy="721603"/>
          </a:xfrm>
          <a:prstGeom prst="stripedRightArrow">
            <a:avLst>
              <a:gd name="adj1" fmla="val 45474"/>
              <a:gd name="adj2" fmla="val 5000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069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ED3C2F-B328-4EC4-9030-9CB289D053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1" y="153612"/>
            <a:ext cx="2359601" cy="232156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6545C7-1584-4B35-8170-27BAD64E23BA}"/>
              </a:ext>
            </a:extLst>
          </p:cNvPr>
          <p:cNvSpPr/>
          <p:nvPr/>
        </p:nvSpPr>
        <p:spPr>
          <a:xfrm>
            <a:off x="3490603" y="2904857"/>
            <a:ext cx="3750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cpr.urgau@yandex.ru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4C1B1CE-715E-4003-BC21-EC9BAF0A2D32}"/>
              </a:ext>
            </a:extLst>
          </p:cNvPr>
          <p:cNvSpPr/>
          <p:nvPr/>
        </p:nvSpPr>
        <p:spPr>
          <a:xfrm>
            <a:off x="3257082" y="938021"/>
            <a:ext cx="5677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https://vk.com/public175620311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C6D32C-6382-4022-801A-3DE247DFE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7" y="745452"/>
            <a:ext cx="668891" cy="6688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89385B-87E2-4615-9E32-8A2D398455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0" y="4190968"/>
            <a:ext cx="2359601" cy="231842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7633DBC-61C3-4AB8-AAC3-31A3B56A8C6F}"/>
              </a:ext>
            </a:extLst>
          </p:cNvPr>
          <p:cNvSpPr/>
          <p:nvPr/>
        </p:nvSpPr>
        <p:spPr>
          <a:xfrm>
            <a:off x="2262994" y="3829917"/>
            <a:ext cx="9057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Инициативная группа «Ориентир» Уральского ГАУ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0F6F46-CE31-4002-9A4A-FD8EC94678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49" y="4776829"/>
            <a:ext cx="679057" cy="6790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245A9E-638C-41E6-8849-E447C81641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49" y="5739779"/>
            <a:ext cx="762000" cy="762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90E89E2-0A83-4DBC-AF85-3582D5023607}"/>
              </a:ext>
            </a:extLst>
          </p:cNvPr>
          <p:cNvSpPr/>
          <p:nvPr/>
        </p:nvSpPr>
        <p:spPr>
          <a:xfrm>
            <a:off x="3373817" y="5797613"/>
            <a:ext cx="2834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@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ig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_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orientir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F735727-D70E-49F3-B417-1190C379CAAE}"/>
              </a:ext>
            </a:extLst>
          </p:cNvPr>
          <p:cNvSpPr/>
          <p:nvPr/>
        </p:nvSpPr>
        <p:spPr>
          <a:xfrm>
            <a:off x="3373817" y="4938324"/>
            <a:ext cx="5751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https://vk.com/ig_orientir_urgau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06552E-DE97-467D-B6E1-66CE9800E4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464" y="1558593"/>
            <a:ext cx="762000" cy="762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688F300-B150-4B7B-9486-C57EB5D0D273}"/>
              </a:ext>
            </a:extLst>
          </p:cNvPr>
          <p:cNvSpPr/>
          <p:nvPr/>
        </p:nvSpPr>
        <p:spPr>
          <a:xfrm>
            <a:off x="3373817" y="1717176"/>
            <a:ext cx="2914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@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centrurgau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C681A5A-677B-47FF-9C48-1E326CF51C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49" y="2438266"/>
            <a:ext cx="975254" cy="99073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4CF7F89-CFAB-4AB8-ADD2-48DB2753D4AE}"/>
              </a:ext>
            </a:extLst>
          </p:cNvPr>
          <p:cNvSpPr/>
          <p:nvPr/>
        </p:nvSpPr>
        <p:spPr>
          <a:xfrm>
            <a:off x="2262994" y="74516"/>
            <a:ext cx="9720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профессионального развития молодежи Уральского ГАУ</a:t>
            </a:r>
          </a:p>
        </p:txBody>
      </p:sp>
    </p:spTree>
    <p:extLst>
      <p:ext uri="{BB962C8B-B14F-4D97-AF65-F5344CB8AC3E}">
        <p14:creationId xmlns:p14="http://schemas.microsoft.com/office/powerpoint/2010/main" val="31852408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69F6AA-98EF-4F31-BEA3-9CEFB39422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" y="227617"/>
            <a:ext cx="3453690" cy="3398015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6C44852-B32C-4EC4-A5BA-55285623C38B}"/>
              </a:ext>
            </a:extLst>
          </p:cNvPr>
          <p:cNvCxnSpPr>
            <a:cxnSpLocks/>
          </p:cNvCxnSpPr>
          <p:nvPr/>
        </p:nvCxnSpPr>
        <p:spPr>
          <a:xfrm flipV="1">
            <a:off x="2351010" y="6372153"/>
            <a:ext cx="7209024" cy="1"/>
          </a:xfrm>
          <a:prstGeom prst="line">
            <a:avLst/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F79B08E-2F5E-45EF-8D6B-289FC417F7F7}"/>
              </a:ext>
            </a:extLst>
          </p:cNvPr>
          <p:cNvSpPr txBox="1"/>
          <p:nvPr/>
        </p:nvSpPr>
        <p:spPr>
          <a:xfrm>
            <a:off x="2739952" y="5243476"/>
            <a:ext cx="6712095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tx1">
                  <a:lumMod val="95000"/>
                  <a:lumOff val="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Sylfaen" panose="010A0502050306030303" pitchFamily="18" charset="0"/>
              </a:rPr>
              <a:t>До встречи в </a:t>
            </a:r>
            <a:r>
              <a:rPr lang="ru-RU" sz="5400" b="1" dirty="0" err="1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Sylfaen" panose="010A0502050306030303" pitchFamily="18" charset="0"/>
              </a:rPr>
              <a:t>УрГАУ</a:t>
            </a:r>
            <a:r>
              <a:rPr lang="ru-RU" sz="54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Sylfaen" panose="010A0502050306030303" pitchFamily="18" charset="0"/>
              </a:rPr>
              <a:t> !</a:t>
            </a:r>
            <a:endParaRPr lang="ru-RU" sz="5400" b="1" dirty="0">
              <a:ln w="28575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Sylfaen" panose="010A050205030603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E4BDF8-CE0C-4A0C-935E-FC210A3515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359" y="227617"/>
            <a:ext cx="3458362" cy="3398015"/>
          </a:xfrm>
          <a:prstGeom prst="rect">
            <a:avLst/>
          </a:prstGeom>
        </p:spPr>
      </p:pic>
      <p:pic>
        <p:nvPicPr>
          <p:cNvPr id="3" name="Рисунок 2" descr="Изображение выглядит как зубчатая передача, металлоизделия&#10;&#10;Описание создано автоматически">
            <a:extLst>
              <a:ext uri="{FF2B5EF4-FFF2-40B4-BE49-F238E27FC236}">
                <a16:creationId xmlns:a16="http://schemas.microsoft.com/office/drawing/2014/main" id="{69EE1BF3-E416-4640-9C88-1D07A70AC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118" y="174448"/>
            <a:ext cx="4772691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673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9C0E90-6735-45ED-A071-556707DA0F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73817" cy="164683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1CE31B-6894-40DF-AE97-E10FF3ACF3BF}"/>
              </a:ext>
            </a:extLst>
          </p:cNvPr>
          <p:cNvSpPr/>
          <p:nvPr/>
        </p:nvSpPr>
        <p:spPr>
          <a:xfrm>
            <a:off x="3605836" y="-73459"/>
            <a:ext cx="5408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 по направлениям</a:t>
            </a:r>
            <a:endParaRPr lang="ru-RU" sz="36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310EF9-BE15-43CF-B00D-AAEA07754B1F}"/>
              </a:ext>
            </a:extLst>
          </p:cNvPr>
          <p:cNvSpPr/>
          <p:nvPr/>
        </p:nvSpPr>
        <p:spPr>
          <a:xfrm>
            <a:off x="3605836" y="513708"/>
            <a:ext cx="4970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Профориентационная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работа</a:t>
            </a:r>
            <a:endParaRPr lang="ru-RU" sz="2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7A8665-13BD-4D3F-9F14-493B9EC8D15E}"/>
              </a:ext>
            </a:extLst>
          </p:cNvPr>
          <p:cNvSpPr/>
          <p:nvPr/>
        </p:nvSpPr>
        <p:spPr>
          <a:xfrm>
            <a:off x="-298698" y="3674376"/>
            <a:ext cx="6898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Проектно-исследовательская деятельность</a:t>
            </a:r>
            <a:endParaRPr lang="ru-RU" sz="2400" b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21" y="1025677"/>
            <a:ext cx="2811409" cy="2246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598" y="975373"/>
            <a:ext cx="3178794" cy="238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E03EF0-2C9A-4271-83C0-FDE1160FAE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77" y="1231623"/>
            <a:ext cx="3278154" cy="21865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98" y="4392291"/>
            <a:ext cx="3403815" cy="21401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4" y="4368022"/>
            <a:ext cx="3141032" cy="21477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775" y="4375586"/>
            <a:ext cx="3209617" cy="21401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89733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9C0E90-6735-45ED-A071-556707DA0F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73817" cy="164683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1CE31B-6894-40DF-AE97-E10FF3ACF3BF}"/>
              </a:ext>
            </a:extLst>
          </p:cNvPr>
          <p:cNvSpPr/>
          <p:nvPr/>
        </p:nvSpPr>
        <p:spPr>
          <a:xfrm>
            <a:off x="3605836" y="-73459"/>
            <a:ext cx="5408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 по направлениям</a:t>
            </a:r>
            <a:endParaRPr lang="ru-RU" sz="36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B599414-06E7-4C90-9B24-0CE00A2E0A2F}"/>
              </a:ext>
            </a:extLst>
          </p:cNvPr>
          <p:cNvSpPr/>
          <p:nvPr/>
        </p:nvSpPr>
        <p:spPr>
          <a:xfrm>
            <a:off x="1394468" y="592584"/>
            <a:ext cx="9599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Молодежные общественные объединения Университета</a:t>
            </a:r>
            <a:endParaRPr lang="ru-RU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53FEA3-2A51-4B94-96D5-0C321EFD2F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971" y="5003541"/>
            <a:ext cx="1594254" cy="15942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3" y="5030837"/>
            <a:ext cx="1609819" cy="1583428"/>
          </a:xfrm>
          <a:prstGeom prst="rect">
            <a:avLst/>
          </a:prstGeom>
        </p:spPr>
      </p:pic>
      <p:pic>
        <p:nvPicPr>
          <p:cNvPr id="17" name="Picture 2" descr="G:\логотипы коллективов\поисковы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6120" y="4929155"/>
            <a:ext cx="1674539" cy="1647825"/>
          </a:xfrm>
          <a:prstGeom prst="rect">
            <a:avLst/>
          </a:prstGeom>
          <a:noFill/>
        </p:spPr>
      </p:pic>
      <p:pic>
        <p:nvPicPr>
          <p:cNvPr id="18" name="Picture 3" descr="G:\логотипы коллективов\миллениум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1766" y="4968342"/>
            <a:ext cx="1674539" cy="1647825"/>
          </a:xfrm>
          <a:prstGeom prst="rect">
            <a:avLst/>
          </a:prstGeom>
          <a:noFill/>
        </p:spPr>
      </p:pic>
      <p:pic>
        <p:nvPicPr>
          <p:cNvPr id="19" name="Picture 4" descr="G:\логотипы коллективов\победы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818" y="4968343"/>
            <a:ext cx="1674539" cy="1647825"/>
          </a:xfrm>
          <a:prstGeom prst="rect">
            <a:avLst/>
          </a:prstGeom>
          <a:noFill/>
        </p:spPr>
      </p:pic>
      <p:grpSp>
        <p:nvGrpSpPr>
          <p:cNvPr id="20" name="Группа 19"/>
          <p:cNvGrpSpPr/>
          <p:nvPr/>
        </p:nvGrpSpPr>
        <p:grpSpPr>
          <a:xfrm>
            <a:off x="9833385" y="4916094"/>
            <a:ext cx="1685108" cy="1763486"/>
            <a:chOff x="1935258" y="404518"/>
            <a:chExt cx="6229028" cy="612691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258" y="404518"/>
              <a:ext cx="6229028" cy="6126911"/>
            </a:xfrm>
            <a:prstGeom prst="rect">
              <a:avLst/>
            </a:prstGeom>
          </p:spPr>
        </p:pic>
        <p:pic>
          <p:nvPicPr>
            <p:cNvPr id="22" name="Picture 2" descr="https://pp.userapi.com/c840126/v840126150/73814/5xEuaND2Ghs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11910" y="979715"/>
              <a:ext cx="5083364" cy="4846320"/>
            </a:xfrm>
            <a:prstGeom prst="ellipse">
              <a:avLst/>
            </a:prstGeom>
            <a:noFill/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BEE961B-285E-4914-A932-4C85F22187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5544" y="1180115"/>
            <a:ext cx="2760790" cy="18311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6" name="Рисунок 25" descr="Изображение выглядит как в позе, человек, группа, пол&#10;&#10;Описание создано автоматически">
            <a:extLst>
              <a:ext uri="{FF2B5EF4-FFF2-40B4-BE49-F238E27FC236}">
                <a16:creationId xmlns:a16="http://schemas.microsoft.com/office/drawing/2014/main" id="{2D045998-8C1C-4A2B-B916-86BFFED3A4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375" y="2772754"/>
            <a:ext cx="2788649" cy="2091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973B1B8-8E98-4B3A-8403-0997A3E698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52" y="1080926"/>
            <a:ext cx="3250828" cy="21689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0A7B17F-C75F-45D4-BEDA-6788050756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966" y="2563457"/>
            <a:ext cx="2846814" cy="2135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443F736-497A-4DD1-8A35-C6E63218AC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14" y="1712344"/>
            <a:ext cx="2269635" cy="17022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765376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8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500F3E-2B2A-4083-9DD2-1E5D2B0D1A7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69" y="0"/>
            <a:ext cx="9414492" cy="676893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69A9125-A3C5-493A-AC2F-AC3FDD4F0E3E}"/>
              </a:ext>
            </a:extLst>
          </p:cNvPr>
          <p:cNvSpPr txBox="1">
            <a:spLocks/>
          </p:cNvSpPr>
          <p:nvPr/>
        </p:nvSpPr>
        <p:spPr>
          <a:xfrm>
            <a:off x="2427617" y="2090472"/>
            <a:ext cx="9144000" cy="1293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Агроклассы</a:t>
            </a:r>
            <a:r>
              <a:rPr lang="ru-RU" sz="12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33D8CF7-A034-4489-856D-B637D01B3B16}"/>
              </a:ext>
            </a:extLst>
          </p:cNvPr>
          <p:cNvSpPr/>
          <p:nvPr/>
        </p:nvSpPr>
        <p:spPr>
          <a:xfrm>
            <a:off x="6999617" y="5474939"/>
            <a:ext cx="4958473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Tx/>
              <a:buChar char="-"/>
            </a:pPr>
            <a:r>
              <a:rPr lang="ru-RU" sz="3500" b="1" i="1" u="none" strike="noStrike" dirty="0">
                <a:solidFill>
                  <a:srgbClr val="4075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твой первый шаг </a:t>
            </a:r>
          </a:p>
          <a:p>
            <a:r>
              <a:rPr lang="ru-RU" sz="3500" b="1" i="1" u="none" strike="noStrike" dirty="0">
                <a:solidFill>
                  <a:srgbClr val="4075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в успешное будущее</a:t>
            </a:r>
            <a:endParaRPr lang="ru-R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1C0A0A-A0B5-400A-ACB4-BF57E556DF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30" y="1914216"/>
            <a:ext cx="1646505" cy="164650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712271E-834D-4DC8-A5D3-FD0BBBB1E9F6}"/>
              </a:ext>
            </a:extLst>
          </p:cNvPr>
          <p:cNvSpPr txBox="1">
            <a:spLocks/>
          </p:cNvSpPr>
          <p:nvPr/>
        </p:nvSpPr>
        <p:spPr>
          <a:xfrm>
            <a:off x="0" y="-176256"/>
            <a:ext cx="63319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Образовательный проект</a:t>
            </a:r>
          </a:p>
        </p:txBody>
      </p:sp>
    </p:spTree>
    <p:extLst>
      <p:ext uri="{BB962C8B-B14F-4D97-AF65-F5344CB8AC3E}">
        <p14:creationId xmlns:p14="http://schemas.microsoft.com/office/powerpoint/2010/main" val="167998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12271E-834D-4DC8-A5D3-FD0BBBB1E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109" y="3358634"/>
            <a:ext cx="4473528" cy="1325563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Партнеры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22B07-0789-42AF-8169-5BD6747C19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932" t="11271" r="42704" b="70563"/>
          <a:stretch/>
        </p:blipFill>
        <p:spPr>
          <a:xfrm>
            <a:off x="0" y="1328026"/>
            <a:ext cx="4969827" cy="13792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24F821-5A2F-4567-A670-9E6DC5443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contrast="10000"/>
          </a:blip>
          <a:srcRect l="4656" t="15931" r="1976" b="62770"/>
          <a:stretch/>
        </p:blipFill>
        <p:spPr>
          <a:xfrm>
            <a:off x="2620948" y="2516684"/>
            <a:ext cx="6230011" cy="12801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CA0F78-3DA0-4575-8E96-40AF295028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1570" r="74843" b="76623"/>
          <a:stretch/>
        </p:blipFill>
        <p:spPr>
          <a:xfrm>
            <a:off x="3659271" y="5142185"/>
            <a:ext cx="4153363" cy="16413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F42CB3-8E72-4AA8-8DA6-A0DC982E23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3" y="4780923"/>
            <a:ext cx="1807294" cy="19534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A635AD-608F-4010-B6F6-65BB8133ED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5348" t="11922" r="28297" b="70790"/>
          <a:stretch/>
        </p:blipFill>
        <p:spPr>
          <a:xfrm>
            <a:off x="5311667" y="1342093"/>
            <a:ext cx="6685809" cy="13934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5C4E37-FF89-4835-B23B-52132D24CF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33682" t="54265" r="46963" b="22102"/>
          <a:stretch/>
        </p:blipFill>
        <p:spPr>
          <a:xfrm>
            <a:off x="6135883" y="4250221"/>
            <a:ext cx="2409754" cy="16670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3200F76-A33B-4254-88A3-4CEE4537BA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75709" cy="15541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9DFE5C6-4EB0-4147-815B-965CBF2E1E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1053" t="11842" r="68333" b="70282"/>
          <a:stretch/>
        </p:blipFill>
        <p:spPr>
          <a:xfrm>
            <a:off x="350512" y="4259594"/>
            <a:ext cx="2917371" cy="13627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966448" y="1364624"/>
            <a:ext cx="1688123" cy="267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579760" y="1476021"/>
            <a:ext cx="1688123" cy="267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347938" y="2391507"/>
            <a:ext cx="844062" cy="393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A712271E-834D-4DC8-A5D3-FD0BBBB1E9F6}"/>
              </a:ext>
            </a:extLst>
          </p:cNvPr>
          <p:cNvSpPr txBox="1">
            <a:spLocks/>
          </p:cNvSpPr>
          <p:nvPr/>
        </p:nvSpPr>
        <p:spPr>
          <a:xfrm>
            <a:off x="3967702" y="-90122"/>
            <a:ext cx="63319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Организаторы проекта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406615" y="1733157"/>
            <a:ext cx="1688123" cy="267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078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091532-18FA-43AD-97E3-BF0209F7E3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75709" cy="155415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0E6547A-5701-42E9-BEB7-6598DF43D05B}"/>
              </a:ext>
            </a:extLst>
          </p:cNvPr>
          <p:cNvSpPr/>
          <p:nvPr/>
        </p:nvSpPr>
        <p:spPr>
          <a:xfrm>
            <a:off x="4900370" y="1252355"/>
            <a:ext cx="6108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Учащиеся 8-11 классов и педагоги </a:t>
            </a:r>
          </a:p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общеобразовательных сельских школ </a:t>
            </a:r>
          </a:p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Свердловской области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FFEB2D-5DF3-484B-B0A4-4A10FBA5CE53}"/>
              </a:ext>
            </a:extLst>
          </p:cNvPr>
          <p:cNvSpPr/>
          <p:nvPr/>
        </p:nvSpPr>
        <p:spPr>
          <a:xfrm>
            <a:off x="3580192" y="259746"/>
            <a:ext cx="43742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Целевые группы: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E748519-E371-4CD5-94F1-B86937370913}"/>
              </a:ext>
            </a:extLst>
          </p:cNvPr>
          <p:cNvSpPr/>
          <p:nvPr/>
        </p:nvSpPr>
        <p:spPr>
          <a:xfrm>
            <a:off x="550382" y="2977654"/>
            <a:ext cx="10666258" cy="2858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Агроклассы</a:t>
            </a:r>
            <a:r>
              <a:rPr lang="ru-RU" sz="4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 - это:</a:t>
            </a:r>
            <a:endParaRPr lang="ru-RU" sz="4800" b="1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40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районов Свердловской области</a:t>
            </a:r>
            <a:endParaRPr lang="ru-RU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40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сельских школ и школ города</a:t>
            </a:r>
            <a:endParaRPr lang="ru-RU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40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более 350 </a:t>
            </a:r>
            <a:r>
              <a:rPr lang="ru-RU" sz="40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агроклассников</a:t>
            </a:r>
            <a:endParaRPr lang="ru-RU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158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091532-18FA-43AD-97E3-BF0209F7E3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75709" cy="155415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A7D0C7-A9E5-49C5-B1CA-9613DA552FDA}"/>
              </a:ext>
            </a:extLst>
          </p:cNvPr>
          <p:cNvSpPr/>
          <p:nvPr/>
        </p:nvSpPr>
        <p:spPr>
          <a:xfrm>
            <a:off x="2959561" y="257585"/>
            <a:ext cx="68457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Дополнительная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образовательная программа </a:t>
            </a:r>
          </a:p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«Введение в агробизнес» 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участием преподавателей Университета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914065"/>
              </p:ext>
            </p:extLst>
          </p:nvPr>
        </p:nvGraphicFramePr>
        <p:xfrm>
          <a:off x="548384" y="1723319"/>
          <a:ext cx="11149245" cy="467888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11149245">
                  <a:extLst>
                    <a:ext uri="{9D8B030D-6E8A-4147-A177-3AD203B41FA5}">
                      <a16:colId xmlns:a16="http://schemas.microsoft.com/office/drawing/2014/main" val="881242747"/>
                    </a:ext>
                  </a:extLst>
                </a:gridCol>
              </a:tblGrid>
              <a:tr h="594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17420" algn="l"/>
                        </a:tabLst>
                      </a:pPr>
                      <a:r>
                        <a:rPr lang="ru-RU" sz="1800" spc="-10">
                          <a:effectLst/>
                        </a:rPr>
                        <a:t>Понятие, сущность и особенности аграрного производства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9284216"/>
                  </a:ext>
                </a:extLst>
              </a:tr>
              <a:tr h="5488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17420" algn="l"/>
                        </a:tabLst>
                      </a:pPr>
                      <a:r>
                        <a:rPr lang="ru-RU" sz="1800" spc="-10" dirty="0">
                          <a:effectLst/>
                        </a:rPr>
                        <a:t>Природно-ресурсный потенциал </a:t>
                      </a:r>
                      <a:r>
                        <a:rPr lang="ru-RU" sz="1800" spc="-10" dirty="0" err="1">
                          <a:effectLst/>
                        </a:rPr>
                        <a:t>агропроизводства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3515257"/>
                  </a:ext>
                </a:extLst>
              </a:tr>
              <a:tr h="6650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98370" algn="l"/>
                        </a:tabLst>
                      </a:pPr>
                      <a:r>
                        <a:rPr lang="ru-RU" sz="1800" spc="-10" dirty="0">
                          <a:effectLst/>
                        </a:rPr>
                        <a:t>Мировой и российский опыт организации аграрных производств, производства с/х продукции и применения передовых технологий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9159668"/>
                  </a:ext>
                </a:extLst>
              </a:tr>
              <a:tr h="517232">
                <a:tc>
                  <a:txBody>
                    <a:bodyPr/>
                    <a:lstStyle/>
                    <a:p>
                      <a:pPr marR="536575" algn="ctr">
                        <a:spcAft>
                          <a:spcPts val="0"/>
                        </a:spcAft>
                        <a:tabLst>
                          <a:tab pos="1943100" algn="l"/>
                        </a:tabLst>
                      </a:pPr>
                      <a:r>
                        <a:rPr lang="ru-RU" sz="1800" spc="-10" dirty="0">
                          <a:effectLst/>
                        </a:rPr>
                        <a:t>Агроэкология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871340"/>
                  </a:ext>
                </a:extLst>
              </a:tr>
              <a:tr h="612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98370" algn="l"/>
                        </a:tabLst>
                      </a:pPr>
                      <a:r>
                        <a:rPr lang="ru-RU" sz="1800" spc="-10" dirty="0">
                          <a:effectLst/>
                        </a:rPr>
                        <a:t>Современная техника, машины и оборудование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7178511"/>
                  </a:ext>
                </a:extLst>
              </a:tr>
              <a:tr h="633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98370" algn="l"/>
                          <a:tab pos="2217420" algn="l"/>
                        </a:tabLst>
                      </a:pPr>
                      <a:r>
                        <a:rPr lang="ru-RU" sz="1800" spc="-10">
                          <a:effectLst/>
                        </a:rPr>
                        <a:t>Правовые основы организации малого бизнеса и предпринимательства в АПК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7731901"/>
                  </a:ext>
                </a:extLst>
              </a:tr>
              <a:tr h="5594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98370" algn="l"/>
                        </a:tabLst>
                      </a:pPr>
                      <a:r>
                        <a:rPr lang="ru-RU" sz="1800" spc="-10">
                          <a:effectLst/>
                        </a:rPr>
                        <a:t>Экономика АПК и основы бизнес-планирования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4668836"/>
                  </a:ext>
                </a:extLst>
              </a:tr>
              <a:tr h="344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98370" algn="l"/>
                        </a:tabLst>
                      </a:pPr>
                      <a:r>
                        <a:rPr lang="ru-RU" sz="1800" spc="-10" dirty="0">
                          <a:effectLst/>
                        </a:rPr>
                        <a:t>Моё собственное дело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198370" algn="l"/>
                        </a:tabLs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1409209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4646"/>
            <a:ext cx="3155795" cy="1813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742" y="9811"/>
            <a:ext cx="2765502" cy="18805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3956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795117-E448-4A76-936F-3445B03A9766}"/>
              </a:ext>
            </a:extLst>
          </p:cNvPr>
          <p:cNvSpPr/>
          <p:nvPr/>
        </p:nvSpPr>
        <p:spPr>
          <a:xfrm>
            <a:off x="3158836" y="195254"/>
            <a:ext cx="88154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Форматы проведения занятий с агроклассниками: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FFDD893-4618-407D-8695-D4447A426117}"/>
              </a:ext>
            </a:extLst>
          </p:cNvPr>
          <p:cNvSpPr/>
          <p:nvPr/>
        </p:nvSpPr>
        <p:spPr>
          <a:xfrm>
            <a:off x="217715" y="1717805"/>
            <a:ext cx="11756570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факультативные занятия, организуемые учителями школ и педагогами университета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D64679-180D-4424-A127-593C286E0B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75709" cy="15541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724AFD-07FD-4C36-8778-481D12C38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2536904"/>
            <a:ext cx="3513218" cy="36170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B20704-FA79-400C-94EB-4BE969DD3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38" y="3688522"/>
            <a:ext cx="3736022" cy="29742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F1D477-F0DB-40B6-B3F3-3C9C49636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67" y="2858312"/>
            <a:ext cx="4394176" cy="329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474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303</Words>
  <Application>Microsoft Office PowerPoint</Application>
  <PresentationFormat>Широкоэкранный</PresentationFormat>
  <Paragraphs>61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Helvetica Neue</vt:lpstr>
      <vt:lpstr>Monotype Corsiva</vt:lpstr>
      <vt:lpstr>Sylfaen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Партнеры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Агроклассы Свердловской области</dc:title>
  <dc:creator>GIGABYTE</dc:creator>
  <cp:lastModifiedBy>GIGABYTE</cp:lastModifiedBy>
  <cp:revision>116</cp:revision>
  <dcterms:created xsi:type="dcterms:W3CDTF">2019-06-08T04:01:29Z</dcterms:created>
  <dcterms:modified xsi:type="dcterms:W3CDTF">2019-09-18T18:18:19Z</dcterms:modified>
</cp:coreProperties>
</file>