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1" r:id="rId1"/>
  </p:sldMasterIdLst>
  <p:sldIdLst>
    <p:sldId id="311" r:id="rId2"/>
    <p:sldId id="264" r:id="rId3"/>
    <p:sldId id="257" r:id="rId4"/>
    <p:sldId id="265" r:id="rId5"/>
    <p:sldId id="258" r:id="rId6"/>
    <p:sldId id="259" r:id="rId7"/>
    <p:sldId id="306" r:id="rId8"/>
    <p:sldId id="266" r:id="rId9"/>
    <p:sldId id="308" r:id="rId10"/>
    <p:sldId id="307" r:id="rId11"/>
    <p:sldId id="309" r:id="rId12"/>
    <p:sldId id="310" r:id="rId13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>
      <p:cViewPr varScale="1">
        <p:scale>
          <a:sx n="110" d="100"/>
          <a:sy n="110" d="100"/>
        </p:scale>
        <p:origin x="606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chemeClr val="tx2"/>
                </a:solidFill>
              </a:rPr>
              <a:t>Урожай 2020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383-4C4B-9048-256EF627F98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383-4C4B-9048-256EF627F98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383-4C4B-9048-256EF627F9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383-4C4B-9048-256EF627F9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383-4C4B-9048-256EF627F98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383-4C4B-9048-256EF627F98B}"/>
              </c:ext>
            </c:extLst>
          </c:dPt>
          <c:cat>
            <c:strRef>
              <c:f>Лист1!$A$2:$A$7</c:f>
              <c:strCache>
                <c:ptCount val="6"/>
                <c:pt idx="0">
                  <c:v>Огурцы</c:v>
                </c:pt>
                <c:pt idx="1">
                  <c:v>Капуста</c:v>
                </c:pt>
                <c:pt idx="2">
                  <c:v>Томаты</c:v>
                </c:pt>
                <c:pt idx="3">
                  <c:v>Морковь, свёкла</c:v>
                </c:pt>
                <c:pt idx="4">
                  <c:v>Кабачки</c:v>
                </c:pt>
                <c:pt idx="5">
                  <c:v>Лук(зелень), салат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38</c:v>
                </c:pt>
                <c:pt idx="1">
                  <c:v>60</c:v>
                </c:pt>
                <c:pt idx="2">
                  <c:v>115</c:v>
                </c:pt>
                <c:pt idx="3">
                  <c:v>42</c:v>
                </c:pt>
                <c:pt idx="4">
                  <c:v>18</c:v>
                </c:pt>
                <c:pt idx="5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F9A-4A6E-8DD0-D74F66A14E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092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285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9120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378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8075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61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08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992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71B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12/16/2021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409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236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917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766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934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616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375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711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995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25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chart" Target="../charts/chart1.xml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F971B92-5A6F-42B6-9355-ACA74972F2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5217" t="10905" r="6241" b="10905"/>
          <a:stretch/>
        </p:blipFill>
        <p:spPr>
          <a:xfrm>
            <a:off x="228600" y="1676400"/>
            <a:ext cx="4749907" cy="3733800"/>
          </a:xfrm>
          <a:prstGeom prst="rect">
            <a:avLst/>
          </a:prstGeom>
        </p:spPr>
      </p:pic>
      <p:sp>
        <p:nvSpPr>
          <p:cNvPr id="5" name="object 2"/>
          <p:cNvSpPr txBox="1"/>
          <p:nvPr/>
        </p:nvSpPr>
        <p:spPr>
          <a:xfrm>
            <a:off x="3657600" y="2362200"/>
            <a:ext cx="7110730" cy="16684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ts val="4320"/>
              </a:lnSpc>
              <a:spcBef>
                <a:spcPts val="110"/>
              </a:spcBef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Школьный двор как инвестиционный проект развития сельской школы</a:t>
            </a:r>
            <a:endParaRPr sz="40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2209800" y="5715000"/>
            <a:ext cx="7315200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ru-RU" sz="2000" spc="-45" dirty="0" err="1">
                <a:solidFill>
                  <a:schemeClr val="accent1">
                    <a:lumMod val="75000"/>
                  </a:schemeClr>
                </a:solidFill>
                <a:latin typeface="Microsoft Sans Serif"/>
                <a:cs typeface="Microsoft Sans Serif"/>
              </a:rPr>
              <a:t>Обожина</a:t>
            </a:r>
            <a:r>
              <a:rPr lang="ru-RU" sz="2000" spc="-45" dirty="0">
                <a:solidFill>
                  <a:schemeClr val="accent1">
                    <a:lumMod val="75000"/>
                  </a:schemeClr>
                </a:solidFill>
                <a:latin typeface="Microsoft Sans Serif"/>
                <a:cs typeface="Microsoft Sans Serif"/>
              </a:rPr>
              <a:t> Наталья Степановна</a:t>
            </a:r>
            <a:endParaRPr sz="2000" dirty="0">
              <a:solidFill>
                <a:schemeClr val="accent1">
                  <a:lumMod val="75000"/>
                </a:schemeClr>
              </a:solidFill>
              <a:latin typeface="Microsoft Sans Serif"/>
              <a:cs typeface="Microsoft Sans Serif"/>
            </a:endParaRPr>
          </a:p>
          <a:p>
            <a:pPr marL="12700" algn="ctr">
              <a:lnSpc>
                <a:spcPct val="100000"/>
              </a:lnSpc>
            </a:pPr>
            <a:r>
              <a:rPr sz="2000" spc="-40" dirty="0" err="1">
                <a:solidFill>
                  <a:schemeClr val="accent1">
                    <a:lumMod val="75000"/>
                  </a:schemeClr>
                </a:solidFill>
                <a:latin typeface="Microsoft Sans Serif"/>
                <a:cs typeface="Microsoft Sans Serif"/>
              </a:rPr>
              <a:t>Должность</a:t>
            </a:r>
            <a:r>
              <a:rPr lang="ru-RU" sz="2000" spc="-40" dirty="0">
                <a:solidFill>
                  <a:schemeClr val="accent1">
                    <a:lumMod val="75000"/>
                  </a:schemeClr>
                </a:solidFill>
                <a:latin typeface="Microsoft Sans Serif"/>
                <a:cs typeface="Microsoft Sans Serif"/>
              </a:rPr>
              <a:t>:</a:t>
            </a:r>
            <a:r>
              <a:rPr sz="2000" dirty="0">
                <a:solidFill>
                  <a:schemeClr val="accent1">
                    <a:lumMod val="75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lang="ru-RU" sz="2000" spc="-30" dirty="0">
                <a:solidFill>
                  <a:schemeClr val="accent1">
                    <a:lumMod val="75000"/>
                  </a:schemeClr>
                </a:solidFill>
                <a:latin typeface="Microsoft Sans Serif"/>
                <a:cs typeface="Microsoft Sans Serif"/>
              </a:rPr>
              <a:t>директор </a:t>
            </a:r>
            <a:r>
              <a:rPr lang="ru-RU" sz="2000" spc="-30" dirty="0" err="1">
                <a:solidFill>
                  <a:schemeClr val="accent1">
                    <a:lumMod val="75000"/>
                  </a:schemeClr>
                </a:solidFill>
                <a:latin typeface="Microsoft Sans Serif"/>
                <a:cs typeface="Microsoft Sans Serif"/>
              </a:rPr>
              <a:t>Горнощитской</a:t>
            </a:r>
            <a:r>
              <a:rPr lang="ru-RU" sz="2000" spc="-30" dirty="0">
                <a:solidFill>
                  <a:schemeClr val="accent1">
                    <a:lumMod val="75000"/>
                  </a:schemeClr>
                </a:solidFill>
                <a:latin typeface="Microsoft Sans Serif"/>
                <a:cs typeface="Microsoft Sans Serif"/>
              </a:rPr>
              <a:t> сельской школы № 142</a:t>
            </a:r>
            <a:endParaRPr sz="2000" dirty="0">
              <a:solidFill>
                <a:schemeClr val="accent1">
                  <a:lumMod val="75000"/>
                </a:schemeClr>
              </a:solidFill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123400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37034" y="365506"/>
            <a:ext cx="10350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1B3181"/>
                </a:solidFill>
                <a:latin typeface="Microsoft Sans Serif"/>
                <a:cs typeface="Microsoft Sans Serif"/>
              </a:rPr>
              <a:t>2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12306" y="3962400"/>
            <a:ext cx="2372322" cy="228331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latin typeface="Microsoft Sans Serif"/>
                <a:cs typeface="Microsoft Sans Serif"/>
              </a:rPr>
              <a:t>Сорта:</a:t>
            </a: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endParaRPr lang="ru-RU" sz="1400" dirty="0">
              <a:latin typeface="Microsoft Sans Serif"/>
              <a:cs typeface="Microsoft Sans Serif"/>
            </a:endParaRP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latin typeface="Microsoft Sans Serif"/>
                <a:cs typeface="Microsoft Sans Serif"/>
              </a:rPr>
              <a:t>Князь </a:t>
            </a:r>
            <a:r>
              <a:rPr lang="en-US" sz="1400" dirty="0">
                <a:latin typeface="Microsoft Sans Serif"/>
                <a:cs typeface="Microsoft Sans Serif"/>
              </a:rPr>
              <a:t>F1</a:t>
            </a: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latin typeface="Microsoft Sans Serif"/>
                <a:cs typeface="Microsoft Sans Serif"/>
              </a:rPr>
              <a:t>Шанс</a:t>
            </a: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latin typeface="Microsoft Sans Serif"/>
                <a:cs typeface="Microsoft Sans Serif"/>
              </a:rPr>
              <a:t>Царевна</a:t>
            </a: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latin typeface="Microsoft Sans Serif"/>
                <a:cs typeface="Microsoft Sans Serif"/>
              </a:rPr>
              <a:t>Александр </a:t>
            </a:r>
            <a:r>
              <a:rPr lang="en-US" sz="1400" dirty="0">
                <a:latin typeface="Microsoft Sans Serif"/>
                <a:cs typeface="Microsoft Sans Serif"/>
              </a:rPr>
              <a:t>I</a:t>
            </a: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latin typeface="Microsoft Sans Serif"/>
                <a:cs typeface="Microsoft Sans Serif"/>
              </a:rPr>
              <a:t>Императрица</a:t>
            </a: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latin typeface="Microsoft Sans Serif"/>
                <a:cs typeface="Microsoft Sans Serif"/>
              </a:rPr>
              <a:t>Лариса Красотка</a:t>
            </a: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endParaRPr lang="ru-RU" sz="1400" dirty="0">
              <a:latin typeface="Microsoft Sans Serif"/>
              <a:cs typeface="Microsoft Sans Serif"/>
            </a:endParaRP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b="1" dirty="0">
                <a:latin typeface="Microsoft Sans Serif"/>
                <a:cs typeface="Microsoft Sans Serif"/>
              </a:rPr>
              <a:t>180 килограммов</a:t>
            </a:r>
            <a:endParaRPr lang="en-US" sz="1400" b="1" dirty="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905000" y="462343"/>
            <a:ext cx="889254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pc="-40" dirty="0"/>
              <a:t>Урожай 2021</a:t>
            </a:r>
            <a:endParaRPr spc="-4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C03B021-5BAF-4169-B909-548176E196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5217" t="10905" r="6241" b="10905"/>
          <a:stretch/>
        </p:blipFill>
        <p:spPr>
          <a:xfrm>
            <a:off x="0" y="0"/>
            <a:ext cx="1503757" cy="11820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6F7B153-5272-4A01-B5C0-0AC97FF5F6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92069"/>
            <a:ext cx="3048000" cy="228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593CD648-6FA9-4FA0-851C-D2ED9CE19E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756" r="-1358" b="30000"/>
          <a:stretch/>
        </p:blipFill>
        <p:spPr>
          <a:xfrm>
            <a:off x="3733800" y="1492069"/>
            <a:ext cx="2701588" cy="228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object 4">
            <a:extLst>
              <a:ext uri="{FF2B5EF4-FFF2-40B4-BE49-F238E27FC236}">
                <a16:creationId xmlns="" xmlns:a16="http://schemas.microsoft.com/office/drawing/2014/main" id="{D7C55E30-E45B-441C-9D6D-60514273FEB7}"/>
              </a:ext>
            </a:extLst>
          </p:cNvPr>
          <p:cNvSpPr txBox="1"/>
          <p:nvPr/>
        </p:nvSpPr>
        <p:spPr>
          <a:xfrm>
            <a:off x="286833" y="3798416"/>
            <a:ext cx="2954000" cy="1826782"/>
          </a:xfrm>
          <a:prstGeom prst="rect">
            <a:avLst/>
          </a:prstGeom>
        </p:spPr>
        <p:txBody>
          <a:bodyPr vert="horz" wrap="square" lIns="0" tIns="13335" rIns="0" bIns="0" numCol="1" rtlCol="0">
            <a:spAutoFit/>
          </a:bodyPr>
          <a:lstStyle/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latin typeface="Microsoft Sans Serif"/>
                <a:cs typeface="Microsoft Sans Serif"/>
              </a:rPr>
              <a:t>Сорта:</a:t>
            </a: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endParaRPr lang="ru-RU" sz="1400" dirty="0">
              <a:latin typeface="Microsoft Sans Serif"/>
              <a:cs typeface="Microsoft Sans Serif"/>
            </a:endParaRP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 err="1">
                <a:latin typeface="Microsoft Sans Serif"/>
                <a:cs typeface="Microsoft Sans Serif"/>
              </a:rPr>
              <a:t>Кримлонг</a:t>
            </a:r>
            <a:endParaRPr lang="ru-RU" sz="1400" dirty="0">
              <a:latin typeface="Microsoft Sans Serif"/>
              <a:cs typeface="Microsoft Sans Serif"/>
            </a:endParaRP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 err="1">
                <a:latin typeface="Microsoft Sans Serif"/>
                <a:cs typeface="Microsoft Sans Serif"/>
              </a:rPr>
              <a:t>Кримглоб</a:t>
            </a:r>
            <a:endParaRPr lang="ru-RU" sz="1400" dirty="0">
              <a:latin typeface="Microsoft Sans Serif"/>
              <a:cs typeface="Microsoft Sans Serif"/>
            </a:endParaRP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 err="1">
                <a:latin typeface="Microsoft Sans Serif"/>
                <a:cs typeface="Microsoft Sans Serif"/>
              </a:rPr>
              <a:t>Кримбис</a:t>
            </a:r>
            <a:endParaRPr lang="ru-RU" sz="1400" dirty="0">
              <a:latin typeface="Microsoft Sans Serif"/>
              <a:cs typeface="Microsoft Sans Serif"/>
            </a:endParaRP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endParaRPr lang="ru-RU" sz="1400" dirty="0">
              <a:latin typeface="Microsoft Sans Serif"/>
              <a:cs typeface="Microsoft Sans Serif"/>
            </a:endParaRP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b="1" dirty="0">
                <a:latin typeface="Microsoft Sans Serif"/>
                <a:cs typeface="Microsoft Sans Serif"/>
              </a:rPr>
              <a:t>54 килограмма</a:t>
            </a: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endParaRPr lang="ru-RU" sz="1400" dirty="0">
              <a:latin typeface="Microsoft Sans Serif"/>
              <a:cs typeface="Microsoft Sans Serif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62FDE55-EE3F-49D3-BF3D-309F04C2A6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2" r="6139" b="12398"/>
          <a:stretch/>
        </p:blipFill>
        <p:spPr>
          <a:xfrm>
            <a:off x="6812306" y="1512415"/>
            <a:ext cx="2145665" cy="22860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77294BC-1A59-475E-8E6B-0559CEBCAE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314" y="1532764"/>
            <a:ext cx="2672488" cy="22453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object 4">
            <a:extLst>
              <a:ext uri="{FF2B5EF4-FFF2-40B4-BE49-F238E27FC236}">
                <a16:creationId xmlns="" xmlns:a16="http://schemas.microsoft.com/office/drawing/2014/main" id="{9D0F5896-F4AB-4AA5-8824-344312E1D19D}"/>
              </a:ext>
            </a:extLst>
          </p:cNvPr>
          <p:cNvSpPr txBox="1"/>
          <p:nvPr/>
        </p:nvSpPr>
        <p:spPr>
          <a:xfrm>
            <a:off x="9611378" y="3962400"/>
            <a:ext cx="2580621" cy="27142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latin typeface="Microsoft Sans Serif"/>
                <a:cs typeface="Microsoft Sans Serif"/>
              </a:rPr>
              <a:t>Сорта:</a:t>
            </a: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endParaRPr lang="ru-RU" sz="1400" dirty="0">
              <a:latin typeface="Microsoft Sans Serif"/>
              <a:cs typeface="Microsoft Sans Serif"/>
            </a:endParaRP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latin typeface="Microsoft Sans Serif"/>
                <a:cs typeface="Microsoft Sans Serif"/>
              </a:rPr>
              <a:t>Буржуй</a:t>
            </a: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latin typeface="Microsoft Sans Serif"/>
                <a:cs typeface="Microsoft Sans Serif"/>
              </a:rPr>
              <a:t>Адмирал Ушаков</a:t>
            </a: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latin typeface="Microsoft Sans Serif"/>
                <a:cs typeface="Microsoft Sans Serif"/>
              </a:rPr>
              <a:t>Генерал Деникин</a:t>
            </a: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latin typeface="Microsoft Sans Serif"/>
                <a:cs typeface="Microsoft Sans Serif"/>
              </a:rPr>
              <a:t>Бублик </a:t>
            </a: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latin typeface="Microsoft Sans Serif"/>
                <a:cs typeface="Microsoft Sans Serif"/>
              </a:rPr>
              <a:t>Белый налив</a:t>
            </a: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latin typeface="Microsoft Sans Serif"/>
                <a:cs typeface="Microsoft Sans Serif"/>
              </a:rPr>
              <a:t>Звезда Востока (жёлтая, оранжевая, красная)</a:t>
            </a: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endParaRPr lang="ru-RU" sz="1400" dirty="0">
              <a:latin typeface="Microsoft Sans Serif"/>
              <a:cs typeface="Microsoft Sans Serif"/>
            </a:endParaRP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b="1" dirty="0">
                <a:latin typeface="Microsoft Sans Serif"/>
                <a:cs typeface="Microsoft Sans Serif"/>
              </a:rPr>
              <a:t>60 килограммов</a:t>
            </a:r>
          </a:p>
        </p:txBody>
      </p:sp>
      <p:sp>
        <p:nvSpPr>
          <p:cNvPr id="20" name="object 4">
            <a:extLst>
              <a:ext uri="{FF2B5EF4-FFF2-40B4-BE49-F238E27FC236}">
                <a16:creationId xmlns="" xmlns:a16="http://schemas.microsoft.com/office/drawing/2014/main" id="{21A49EA1-9701-4843-8E09-3C6DFF32CF88}"/>
              </a:ext>
            </a:extLst>
          </p:cNvPr>
          <p:cNvSpPr txBox="1"/>
          <p:nvPr/>
        </p:nvSpPr>
        <p:spPr>
          <a:xfrm>
            <a:off x="3733800" y="3880962"/>
            <a:ext cx="3581400" cy="2739853"/>
          </a:xfrm>
          <a:prstGeom prst="rect">
            <a:avLst/>
          </a:prstGeom>
        </p:spPr>
        <p:txBody>
          <a:bodyPr vert="horz" wrap="square" lIns="0" tIns="13335" rIns="0" bIns="0" numCol="2" rtlCol="0">
            <a:spAutoFit/>
          </a:bodyPr>
          <a:lstStyle/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latin typeface="Microsoft Sans Serif"/>
                <a:cs typeface="Microsoft Sans Serif"/>
              </a:rPr>
              <a:t>Сорта:</a:t>
            </a: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endParaRPr lang="ru-RU" sz="1400" dirty="0">
              <a:latin typeface="Microsoft Sans Serif"/>
              <a:cs typeface="Microsoft Sans Serif"/>
            </a:endParaRP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latin typeface="Microsoft Sans Serif"/>
                <a:cs typeface="Microsoft Sans Serif"/>
              </a:rPr>
              <a:t>Аляска</a:t>
            </a: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latin typeface="Microsoft Sans Serif"/>
                <a:cs typeface="Microsoft Sans Serif"/>
              </a:rPr>
              <a:t>Терра</a:t>
            </a: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latin typeface="Microsoft Sans Serif"/>
                <a:cs typeface="Microsoft Sans Serif"/>
              </a:rPr>
              <a:t>Легенда</a:t>
            </a: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latin typeface="Microsoft Sans Serif"/>
                <a:cs typeface="Microsoft Sans Serif"/>
              </a:rPr>
              <a:t>Люкс</a:t>
            </a: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latin typeface="Microsoft Sans Serif"/>
                <a:cs typeface="Microsoft Sans Serif"/>
              </a:rPr>
              <a:t>Горняк</a:t>
            </a: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latin typeface="Microsoft Sans Serif"/>
                <a:cs typeface="Microsoft Sans Serif"/>
              </a:rPr>
              <a:t>Браво</a:t>
            </a: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endParaRPr lang="ru-RU" sz="1400" dirty="0">
              <a:latin typeface="Microsoft Sans Serif"/>
              <a:cs typeface="Microsoft Sans Serif"/>
            </a:endParaRP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endParaRPr lang="ru-RU" sz="1400" dirty="0">
              <a:latin typeface="Microsoft Sans Serif"/>
              <a:cs typeface="Microsoft Sans Serif"/>
            </a:endParaRP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endParaRPr lang="ru-RU" sz="1400" dirty="0">
              <a:latin typeface="Microsoft Sans Serif"/>
              <a:cs typeface="Microsoft Sans Serif"/>
            </a:endParaRP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endParaRPr lang="ru-RU" sz="1400" dirty="0">
              <a:latin typeface="Microsoft Sans Serif"/>
              <a:cs typeface="Microsoft Sans Serif"/>
            </a:endParaRP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endParaRPr lang="ru-RU" sz="1400" dirty="0">
              <a:latin typeface="Microsoft Sans Serif"/>
              <a:cs typeface="Microsoft Sans Serif"/>
            </a:endParaRP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latin typeface="Microsoft Sans Serif"/>
                <a:cs typeface="Microsoft Sans Serif"/>
              </a:rPr>
              <a:t>Амур</a:t>
            </a: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latin typeface="Microsoft Sans Serif"/>
                <a:cs typeface="Microsoft Sans Serif"/>
              </a:rPr>
              <a:t>Ирбитский</a:t>
            </a: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latin typeface="Microsoft Sans Serif"/>
                <a:cs typeface="Microsoft Sans Serif"/>
              </a:rPr>
              <a:t>Мишка</a:t>
            </a: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latin typeface="Microsoft Sans Serif"/>
                <a:cs typeface="Microsoft Sans Serif"/>
              </a:rPr>
              <a:t>Маяк</a:t>
            </a: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endParaRPr lang="ru-RU" sz="1400" dirty="0">
              <a:latin typeface="Microsoft Sans Serif"/>
              <a:cs typeface="Microsoft Sans Serif"/>
            </a:endParaRP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endParaRPr lang="ru-RU" sz="1400" dirty="0">
              <a:latin typeface="Microsoft Sans Serif"/>
              <a:cs typeface="Microsoft Sans Serif"/>
            </a:endParaRP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endParaRPr lang="ru-RU" sz="1400" dirty="0">
              <a:latin typeface="Microsoft Sans Serif"/>
              <a:cs typeface="Microsoft Sans Serif"/>
            </a:endParaRP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r>
              <a:rPr lang="ru-RU" sz="1400" b="1" dirty="0">
                <a:latin typeface="Microsoft Sans Serif"/>
                <a:cs typeface="Microsoft Sans Serif"/>
              </a:rPr>
              <a:t>263 килограмма</a:t>
            </a:r>
          </a:p>
        </p:txBody>
      </p:sp>
    </p:spTree>
    <p:extLst>
      <p:ext uri="{BB962C8B-B14F-4D97-AF65-F5344CB8AC3E}">
        <p14:creationId xmlns:p14="http://schemas.microsoft.com/office/powerpoint/2010/main" val="414183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F7B0D4-CFFD-49AE-933B-8785E2998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5562600"/>
            <a:ext cx="10857991" cy="574675"/>
          </a:xfrm>
        </p:spPr>
        <p:txBody>
          <a:bodyPr>
            <a:normAutofit fontScale="90000"/>
          </a:bodyPr>
          <a:lstStyle/>
          <a:p>
            <a:r>
              <a:rPr lang="ru-RU" dirty="0"/>
              <a:t>Общий вес урожая 757 килограммов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9A076A0-DF3E-453E-8606-A03C0375F0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3446"/>
            <a:ext cx="4800600" cy="55391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6D8D8E7-006C-4D85-B364-57114FC4A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756" r="-1358" b="30000"/>
          <a:stretch/>
        </p:blipFill>
        <p:spPr>
          <a:xfrm>
            <a:off x="6228184" y="2438400"/>
            <a:ext cx="1828800" cy="15474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BAB52A7-4F5B-455F-AF78-7E2D683AFC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687" y="2506196"/>
            <a:ext cx="1841891" cy="15474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" y="0"/>
            <a:ext cx="1505843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89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2FBFD1F-3C9D-4EA6-96BC-BE80FE986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9001"/>
            <a:ext cx="10857991" cy="57467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296669B-40B9-491B-AAFD-1E621B8CE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6348"/>
            <a:ext cx="4504538" cy="4808817"/>
          </a:xfrm>
        </p:spPr>
        <p:txBody>
          <a:bodyPr>
            <a:normAutofit fontScale="92500" lnSpcReduction="10000"/>
          </a:bodyPr>
          <a:lstStyle/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сотрудничество с кампанией СЕДЕК, УРГАУ, образовательным центром ЗОЛОТОЕ СЕЧЕНИЕ, центром инноваций и технологий в образовании КОПЕРНИК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Заключить долгосрочный договор с кампанией СИМАЛЕНД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Завершить оборудование школьного питомника «Умная лаборатория»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Оформить зону «Зеленая аптека», «Дендрарий уральских растений»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Проложить работу над школьной АЛЛЕЕЙ ПАМЯТИ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СИМАЛЕНД завершить работу над зонами «Каменный сад», «Ивовый остров»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Переоборудовать сезонные теплицы в «умные»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EB25230-6FFE-4046-A090-9B37913BDDE3}"/>
              </a:ext>
            </a:extLst>
          </p:cNvPr>
          <p:cNvSpPr txBox="1"/>
          <p:nvPr/>
        </p:nvSpPr>
        <p:spPr>
          <a:xfrm>
            <a:off x="1219200" y="6105174"/>
            <a:ext cx="1051101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Сверхзадача проекта – целенаправленная, непрерывная, системная профориентация школьников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AA14FF9-E600-49EA-AEE4-FEFB46F09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5833"/>
          <a:stretch/>
        </p:blipFill>
        <p:spPr>
          <a:xfrm>
            <a:off x="8619338" y="3051785"/>
            <a:ext cx="3572662" cy="28454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B58BEBD-AC11-4511-AAC9-C9EDF82EF0D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906348"/>
            <a:ext cx="3785944" cy="26641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0835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37034" y="365506"/>
            <a:ext cx="10350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1B3181"/>
                </a:solidFill>
                <a:latin typeface="Microsoft Sans Serif"/>
                <a:cs typeface="Microsoft Sans Serif"/>
              </a:rPr>
              <a:t>2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6" name="object 10">
            <a:extLst>
              <a:ext uri="{FF2B5EF4-FFF2-40B4-BE49-F238E27FC236}">
                <a16:creationId xmlns="" xmlns:a16="http://schemas.microsoft.com/office/drawing/2014/main" id="{15952502-CB65-4711-BBC9-BFAF161412DC}"/>
              </a:ext>
            </a:extLst>
          </p:cNvPr>
          <p:cNvSpPr txBox="1">
            <a:spLocks/>
          </p:cNvSpPr>
          <p:nvPr/>
        </p:nvSpPr>
        <p:spPr>
          <a:xfrm>
            <a:off x="7442516" y="1128516"/>
            <a:ext cx="88925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1" i="0">
                <a:solidFill>
                  <a:srgbClr val="0071BB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1400" kern="0" spc="-30" dirty="0"/>
              <a:t>Задачи</a:t>
            </a:r>
            <a:r>
              <a:rPr lang="ru-RU" sz="2400" kern="0" spc="-30" dirty="0"/>
              <a:t> </a:t>
            </a:r>
            <a:r>
              <a:rPr lang="ru-RU" sz="1400" kern="0" spc="-30" dirty="0"/>
              <a:t>проекта</a:t>
            </a:r>
            <a:r>
              <a:rPr lang="ru-RU" sz="1600" kern="0" spc="-30" dirty="0"/>
              <a:t>:</a:t>
            </a:r>
            <a:endParaRPr lang="ru-RU" sz="2400" kern="0" spc="-40" dirty="0"/>
          </a:p>
        </p:txBody>
      </p:sp>
      <p:sp>
        <p:nvSpPr>
          <p:cNvPr id="7" name="object 4">
            <a:extLst>
              <a:ext uri="{FF2B5EF4-FFF2-40B4-BE49-F238E27FC236}">
                <a16:creationId xmlns="" xmlns:a16="http://schemas.microsoft.com/office/drawing/2014/main" id="{5087C503-E99A-4AEB-85B7-DB48B12AED2E}"/>
              </a:ext>
            </a:extLst>
          </p:cNvPr>
          <p:cNvSpPr txBox="1"/>
          <p:nvPr/>
        </p:nvSpPr>
        <p:spPr>
          <a:xfrm>
            <a:off x="7560772" y="1570389"/>
            <a:ext cx="4859828" cy="496610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741680" indent="-342900" algn="just">
              <a:lnSpc>
                <a:spcPct val="100000"/>
              </a:lnSpc>
              <a:spcBef>
                <a:spcPts val="105"/>
              </a:spcBef>
              <a:buFont typeface="+mj-lt"/>
              <a:buAutoNum type="arabicPeriod"/>
            </a:pPr>
            <a:r>
              <a:rPr lang="ru-RU" sz="1200" dirty="0">
                <a:latin typeface="Microsoft Sans Serif"/>
                <a:cs typeface="Microsoft Sans Serif"/>
              </a:rPr>
              <a:t>Обеспечить формирование технологической культуры молодёжи, подготовки личности к трудовой, преобразовательной деятельности, в том числе и формирование потребности и уважительного отношения к труду, социально ориентированной деятельности;</a:t>
            </a:r>
          </a:p>
          <a:p>
            <a:pPr marL="241300" marR="741680" indent="-228600" algn="just">
              <a:lnSpc>
                <a:spcPct val="100000"/>
              </a:lnSpc>
              <a:spcBef>
                <a:spcPts val="105"/>
              </a:spcBef>
              <a:buFont typeface="+mj-lt"/>
              <a:buAutoNum type="arabicPeriod"/>
            </a:pPr>
            <a:endParaRPr lang="ru-RU" sz="1200" dirty="0">
              <a:latin typeface="Microsoft Sans Serif"/>
              <a:cs typeface="Microsoft Sans Serif"/>
            </a:endParaRPr>
          </a:p>
          <a:p>
            <a:pPr marL="355600" marR="741680" indent="-342900" algn="just">
              <a:lnSpc>
                <a:spcPct val="100000"/>
              </a:lnSpc>
              <a:spcBef>
                <a:spcPts val="105"/>
              </a:spcBef>
              <a:buFont typeface="+mj-lt"/>
              <a:buAutoNum type="arabicPeriod"/>
            </a:pPr>
            <a:r>
              <a:rPr lang="ru-RU" sz="1200" dirty="0">
                <a:latin typeface="Microsoft Sans Serif"/>
                <a:cs typeface="Microsoft Sans Serif"/>
              </a:rPr>
              <a:t>Использовать широкую вариативность технологической подготовки обучающихся (по профилям – инженерно-технологическому, сервис-технологическому, агротехнологическому, и в том числе с учетом региональной специфики);</a:t>
            </a:r>
          </a:p>
          <a:p>
            <a:pPr marL="241300" marR="741680" indent="-228600" algn="just">
              <a:lnSpc>
                <a:spcPct val="100000"/>
              </a:lnSpc>
              <a:spcBef>
                <a:spcPts val="105"/>
              </a:spcBef>
              <a:buFont typeface="+mj-lt"/>
              <a:buAutoNum type="arabicPeriod"/>
            </a:pPr>
            <a:endParaRPr lang="ru-RU" sz="1200" dirty="0">
              <a:latin typeface="Microsoft Sans Serif"/>
              <a:cs typeface="Microsoft Sans Serif"/>
            </a:endParaRPr>
          </a:p>
          <a:p>
            <a:pPr marL="355600" marR="741680" indent="-342900" algn="just">
              <a:lnSpc>
                <a:spcPct val="100000"/>
              </a:lnSpc>
              <a:spcBef>
                <a:spcPts val="105"/>
              </a:spcBef>
              <a:buFont typeface="+mj-lt"/>
              <a:buAutoNum type="arabicPeriod"/>
            </a:pPr>
            <a:r>
              <a:rPr lang="ru-RU" sz="1200" dirty="0">
                <a:latin typeface="Microsoft Sans Serif"/>
                <a:cs typeface="Microsoft Sans Serif"/>
              </a:rPr>
              <a:t>Обеспечить овладение универсальными технологиями деятельности (проектированием, исследованием, управлением) в содержании технологической подготовки школьников;</a:t>
            </a:r>
          </a:p>
          <a:p>
            <a:pPr marL="241300" marR="741680" indent="-228600" algn="just">
              <a:lnSpc>
                <a:spcPct val="100000"/>
              </a:lnSpc>
              <a:spcBef>
                <a:spcPts val="105"/>
              </a:spcBef>
              <a:buFont typeface="+mj-lt"/>
              <a:buAutoNum type="arabicPeriod"/>
            </a:pPr>
            <a:endParaRPr lang="ru-RU" sz="1200" dirty="0">
              <a:latin typeface="Microsoft Sans Serif"/>
              <a:cs typeface="Microsoft Sans Serif"/>
            </a:endParaRPr>
          </a:p>
          <a:p>
            <a:pPr marL="355600" marR="741680" indent="-342900" algn="just">
              <a:lnSpc>
                <a:spcPct val="100000"/>
              </a:lnSpc>
              <a:spcBef>
                <a:spcPts val="105"/>
              </a:spcBef>
              <a:buFont typeface="+mj-lt"/>
              <a:buAutoNum type="arabicPeriod"/>
            </a:pPr>
            <a:r>
              <a:rPr lang="ru-RU" sz="1200" dirty="0">
                <a:latin typeface="Microsoft Sans Serif"/>
                <a:cs typeface="Microsoft Sans Serif"/>
              </a:rPr>
              <a:t>Обеспечить вхождение обучающихся в мир труда и профессий, первичного освоения социальных ролей работника, предпринимателя, ремонтника, конструктора, технолога, менеджера и других, связанных с пониманием техники и технологий в процессе выполнения основных функций профессиональной деятельности</a:t>
            </a:r>
          </a:p>
          <a:p>
            <a:pPr marL="12700" marR="741680" algn="just">
              <a:lnSpc>
                <a:spcPct val="100000"/>
              </a:lnSpc>
              <a:spcBef>
                <a:spcPts val="105"/>
              </a:spcBef>
            </a:pPr>
            <a:endParaRPr lang="ru-RU" sz="1600" dirty="0">
              <a:latin typeface="Microsoft Sans Serif"/>
              <a:cs typeface="Microsoft Sans Serif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0B4F1F0-CA4E-4061-B239-7EA96C68E3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3" y="1676400"/>
            <a:ext cx="7195257" cy="50511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DDC4B81-4763-4091-9E35-6D91AA06F3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5217" t="10905" r="6241" b="10905"/>
          <a:stretch/>
        </p:blipFill>
        <p:spPr>
          <a:xfrm>
            <a:off x="0" y="130435"/>
            <a:ext cx="1348005" cy="105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1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37034" y="365506"/>
            <a:ext cx="10350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1B3181"/>
                </a:solidFill>
                <a:latin typeface="Microsoft Sans Serif"/>
                <a:cs typeface="Microsoft Sans Serif"/>
              </a:rPr>
              <a:t>2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6111" y="1792511"/>
            <a:ext cx="4802124" cy="3648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741680" algn="just">
              <a:lnSpc>
                <a:spcPct val="150000"/>
              </a:lnSpc>
              <a:spcBef>
                <a:spcPts val="105"/>
              </a:spcBef>
            </a:pPr>
            <a:r>
              <a:rPr lang="ru-RU"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Сельская школа </a:t>
            </a:r>
            <a:r>
              <a:rPr lang="ru-RU" sz="2000" dirty="0">
                <a:latin typeface="Microsoft Sans Serif"/>
                <a:cs typeface="Microsoft Sans Serif"/>
              </a:rPr>
              <a:t>– важный компонент российской системы образования, которая сохраняет значительные возможности влияния и на социализацию выпускника сельской школы, и на формирование всего сельского социума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905000" y="462343"/>
            <a:ext cx="889254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30" dirty="0"/>
              <a:t>Обоснование значимости проекта</a:t>
            </a:r>
            <a:endParaRPr spc="-4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C03B021-5BAF-4169-B909-548176E196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5217" t="10905" r="6241" b="10905"/>
          <a:stretch/>
        </p:blipFill>
        <p:spPr>
          <a:xfrm>
            <a:off x="0" y="0"/>
            <a:ext cx="1503757" cy="118207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ACC68833-C4C3-4F18-989B-D55A2F41B9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988" y="1447800"/>
            <a:ext cx="5783812" cy="43378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37034" y="365506"/>
            <a:ext cx="10350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1B3181"/>
                </a:solidFill>
                <a:latin typeface="Microsoft Sans Serif"/>
                <a:cs typeface="Microsoft Sans Serif"/>
              </a:rPr>
              <a:t>3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5383" y="1562890"/>
            <a:ext cx="4900930" cy="14420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lang="ru-RU" sz="1600" spc="-35" dirty="0">
                <a:solidFill>
                  <a:srgbClr val="1B3181"/>
                </a:solidFill>
                <a:latin typeface="Microsoft Sans Serif"/>
                <a:cs typeface="Microsoft Sans Serif"/>
              </a:rPr>
              <a:t>В новых социально-экономических условиях дети должны не только получать первые навыки работы на земле, но и учиться эффективно хозяйствовать на ней; они должны уметь оценивать результаты своего труда как морально, так и материально</a:t>
            </a:r>
          </a:p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endParaRPr lang="ru-RU" sz="1200" spc="-35" dirty="0">
              <a:solidFill>
                <a:srgbClr val="1B3181"/>
              </a:solidFill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30655" y="990600"/>
            <a:ext cx="809434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spc="-75" dirty="0"/>
              <a:t>Актуальность проекта</a:t>
            </a:r>
            <a:endParaRPr sz="2000" spc="-75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AAF28AF-534F-4D75-AB1C-48C22DE0DF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5217" t="10905" r="6241" b="10905"/>
          <a:stretch/>
        </p:blipFill>
        <p:spPr>
          <a:xfrm>
            <a:off x="34048" y="71187"/>
            <a:ext cx="1363494" cy="10718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5DC77C3-622C-40C1-8C70-D3924D6262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731" y="3314348"/>
            <a:ext cx="3404069" cy="25530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50FD5D5-6281-4CCB-9BE9-475249A776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31" y="3314348"/>
            <a:ext cx="3404069" cy="25530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5F697C5-00EE-499F-99AF-F75AAF465B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43" y="2962177"/>
            <a:ext cx="2692314" cy="35897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object 6">
            <a:extLst>
              <a:ext uri="{FF2B5EF4-FFF2-40B4-BE49-F238E27FC236}">
                <a16:creationId xmlns="" xmlns:a16="http://schemas.microsoft.com/office/drawing/2014/main" id="{497A3276-1EA6-4C53-AAAE-9D8748B452C2}"/>
              </a:ext>
            </a:extLst>
          </p:cNvPr>
          <p:cNvSpPr txBox="1">
            <a:spLocks/>
          </p:cNvSpPr>
          <p:nvPr/>
        </p:nvSpPr>
        <p:spPr>
          <a:xfrm>
            <a:off x="7971090" y="982823"/>
            <a:ext cx="809434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1" i="0">
                <a:solidFill>
                  <a:srgbClr val="0071BB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-75" dirty="0"/>
              <a:t>Этапы реализации</a:t>
            </a:r>
          </a:p>
        </p:txBody>
      </p:sp>
      <p:sp>
        <p:nvSpPr>
          <p:cNvPr id="14" name="object 4">
            <a:extLst>
              <a:ext uri="{FF2B5EF4-FFF2-40B4-BE49-F238E27FC236}">
                <a16:creationId xmlns="" xmlns:a16="http://schemas.microsoft.com/office/drawing/2014/main" id="{60A7C152-F266-4363-AC35-377DC23DD64D}"/>
              </a:ext>
            </a:extLst>
          </p:cNvPr>
          <p:cNvSpPr txBox="1"/>
          <p:nvPr/>
        </p:nvSpPr>
        <p:spPr>
          <a:xfrm>
            <a:off x="7379425" y="1562890"/>
            <a:ext cx="4561114" cy="117275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spcBef>
                <a:spcPts val="105"/>
              </a:spcBef>
            </a:pPr>
            <a:r>
              <a:rPr lang="ru-RU" sz="1200" b="1" spc="-35" dirty="0">
                <a:solidFill>
                  <a:srgbClr val="1B3181"/>
                </a:solidFill>
                <a:latin typeface="Microsoft Sans Serif"/>
                <a:cs typeface="Microsoft Sans Serif"/>
              </a:rPr>
              <a:t>Организационный этап </a:t>
            </a:r>
            <a:endParaRPr lang="ru-RU" sz="1200" spc="-35" dirty="0">
              <a:solidFill>
                <a:srgbClr val="1B3181"/>
              </a:solidFill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lang="ru-RU" sz="1200" spc="-35" dirty="0">
                <a:solidFill>
                  <a:srgbClr val="1B3181"/>
                </a:solidFill>
                <a:latin typeface="Microsoft Sans Serif"/>
                <a:cs typeface="Microsoft Sans Serif"/>
              </a:rPr>
              <a:t>Срок – до декабря 2020 года. Обеспечение условий для реализации проекта</a:t>
            </a:r>
            <a:endParaRPr lang="ru-RU" sz="1200" b="1" spc="-35" dirty="0">
              <a:solidFill>
                <a:srgbClr val="1B3181"/>
              </a:solidFill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endParaRPr lang="ru-RU" sz="1200" b="1" spc="-35" dirty="0">
              <a:solidFill>
                <a:srgbClr val="1B3181"/>
              </a:solidFill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lang="ru-RU" sz="1200" b="1" spc="-35" dirty="0">
                <a:solidFill>
                  <a:srgbClr val="1B3181"/>
                </a:solidFill>
                <a:latin typeface="Microsoft Sans Serif"/>
                <a:cs typeface="Microsoft Sans Serif"/>
              </a:rPr>
              <a:t>Этап практической реализации</a:t>
            </a:r>
          </a:p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lang="ru-RU" sz="1200" spc="-35" dirty="0">
                <a:solidFill>
                  <a:srgbClr val="1B3181"/>
                </a:solidFill>
                <a:latin typeface="Microsoft Sans Serif"/>
                <a:cs typeface="Microsoft Sans Serif"/>
              </a:rPr>
              <a:t>Срок – до мая 2022 года практическое выполнение задач проекта</a:t>
            </a:r>
            <a:endParaRPr sz="1200" spc="-35" dirty="0">
              <a:solidFill>
                <a:srgbClr val="1B3181"/>
              </a:solidFill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32831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37034" y="365506"/>
            <a:ext cx="10350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1B3181"/>
                </a:solidFill>
                <a:latin typeface="Microsoft Sans Serif"/>
                <a:cs typeface="Microsoft Sans Serif"/>
              </a:rPr>
              <a:t>3</a:t>
            </a:r>
            <a:endParaRPr sz="1100">
              <a:latin typeface="Microsoft Sans Serif"/>
              <a:cs typeface="Microsoft Sans Serif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AAF28AF-534F-4D75-AB1C-48C22DE0DF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5217" t="10905" r="6241" b="10905"/>
          <a:stretch/>
        </p:blipFill>
        <p:spPr>
          <a:xfrm>
            <a:off x="0" y="0"/>
            <a:ext cx="1319783" cy="1037453"/>
          </a:xfrm>
          <a:prstGeom prst="rect">
            <a:avLst/>
          </a:prstGeom>
        </p:spPr>
      </p:pic>
      <p:graphicFrame>
        <p:nvGraphicFramePr>
          <p:cNvPr id="12" name="Диаграмма 11">
            <a:extLst>
              <a:ext uri="{FF2B5EF4-FFF2-40B4-BE49-F238E27FC236}">
                <a16:creationId xmlns="" xmlns:a16="http://schemas.microsoft.com/office/drawing/2014/main" id="{8CC55493-6C22-47C8-AD4E-72AAFD0820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9766724"/>
              </p:ext>
            </p:extLst>
          </p:nvPr>
        </p:nvGraphicFramePr>
        <p:xfrm>
          <a:off x="3200400" y="144348"/>
          <a:ext cx="5029200" cy="3284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05B5260-F70D-48ED-B641-ED334B53A6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760" y="3709510"/>
            <a:ext cx="1698479" cy="30222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667683DE-B51E-43FC-B89D-F991C9B11B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826" y="3709510"/>
            <a:ext cx="1710432" cy="30435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70A82175-D8DE-4325-B44A-7159E0D68F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709510"/>
            <a:ext cx="1698479" cy="30222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3185B549-5BC7-4E70-8D7A-7C247BCCC5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1298949"/>
            <a:ext cx="1609696" cy="286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F3499622-ACE1-4E8F-B181-3043B5FA0C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76" y="1298950"/>
            <a:ext cx="1609696" cy="286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37034" y="365506"/>
            <a:ext cx="10350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1B3181"/>
                </a:solidFill>
                <a:latin typeface="Microsoft Sans Serif"/>
                <a:cs typeface="Microsoft Sans Serif"/>
              </a:rPr>
              <a:t>4</a:t>
            </a:r>
            <a:endParaRPr sz="1100">
              <a:latin typeface="Microsoft Sans Serif"/>
              <a:cs typeface="Microsoft Sans Serif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43F36FC-6FB4-4544-AD8E-6771E5B650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97359"/>
            <a:ext cx="3860800" cy="2895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70B4C10-099E-438C-9735-90D0593E1B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799" y="2286000"/>
            <a:ext cx="3860800" cy="2895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069A6C7-36CC-4F49-90B2-F8197014DB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037453"/>
            <a:ext cx="3657599" cy="48767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76F80578-9FB6-4F45-8D25-2A4EFDA1EC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5217" t="10905" r="6241" b="10905"/>
          <a:stretch/>
        </p:blipFill>
        <p:spPr>
          <a:xfrm>
            <a:off x="0" y="1"/>
            <a:ext cx="1200068" cy="10374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63DC93B7-AF60-4F1A-BF50-5F9DA1D21EB1}"/>
              </a:ext>
            </a:extLst>
          </p:cNvPr>
          <p:cNvSpPr txBox="1"/>
          <p:nvPr/>
        </p:nvSpPr>
        <p:spPr>
          <a:xfrm>
            <a:off x="905795" y="149208"/>
            <a:ext cx="2769168" cy="885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1600" dirty="0">
                <a:latin typeface="Phenomena" pitchFamily="2" charset="0"/>
                <a:cs typeface="Times New Roman" panose="02020603050405020304" pitchFamily="18" charset="0"/>
              </a:rPr>
              <a:t>Министерство агропромышленного комплекса и продовольствия Свердловской области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63DC93B7-AF60-4F1A-BF50-5F9DA1D21EB1}"/>
              </a:ext>
            </a:extLst>
          </p:cNvPr>
          <p:cNvSpPr txBox="1"/>
          <p:nvPr/>
        </p:nvSpPr>
        <p:spPr>
          <a:xfrm>
            <a:off x="273773" y="1614114"/>
            <a:ext cx="2769168" cy="695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1600" dirty="0">
                <a:latin typeface="Phenomena" pitchFamily="2" charset="0"/>
                <a:cs typeface="Times New Roman" panose="02020603050405020304" pitchFamily="18" charset="0"/>
              </a:rPr>
              <a:t>Департамент образования администрации города Екатеринбурга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63DC93B7-AF60-4F1A-BF50-5F9DA1D21EB1}"/>
              </a:ext>
            </a:extLst>
          </p:cNvPr>
          <p:cNvSpPr txBox="1"/>
          <p:nvPr/>
        </p:nvSpPr>
        <p:spPr>
          <a:xfrm>
            <a:off x="9302793" y="1344837"/>
            <a:ext cx="2750818" cy="294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ru-RU" sz="1600" dirty="0">
                <a:cs typeface="Times New Roman" panose="02020603050405020304" pitchFamily="18" charset="0"/>
              </a:rPr>
              <a:t>ЦИО Коперник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63DC93B7-AF60-4F1A-BF50-5F9DA1D21EB1}"/>
              </a:ext>
            </a:extLst>
          </p:cNvPr>
          <p:cNvSpPr txBox="1"/>
          <p:nvPr/>
        </p:nvSpPr>
        <p:spPr>
          <a:xfrm>
            <a:off x="376294" y="3067434"/>
            <a:ext cx="2767391" cy="294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ru-RU" sz="1600" smtClean="0">
                <a:cs typeface="Times New Roman" panose="02020603050405020304" pitchFamily="18" charset="0"/>
              </a:rPr>
              <a:t>Агрокомплекс </a:t>
            </a:r>
            <a:r>
              <a:rPr lang="ru-RU" sz="1600" dirty="0" err="1">
                <a:cs typeface="Times New Roman" panose="02020603050405020304" pitchFamily="18" charset="0"/>
              </a:rPr>
              <a:t>СеДеК</a:t>
            </a:r>
            <a:endParaRPr lang="ru-RU" sz="1600" dirty="0"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63DC93B7-AF60-4F1A-BF50-5F9DA1D21EB1}"/>
              </a:ext>
            </a:extLst>
          </p:cNvPr>
          <p:cNvSpPr txBox="1"/>
          <p:nvPr/>
        </p:nvSpPr>
        <p:spPr>
          <a:xfrm>
            <a:off x="9846962" y="3885342"/>
            <a:ext cx="2206650" cy="294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en-US" sz="1600" dirty="0">
                <a:cs typeface="Times New Roman" panose="02020603050405020304" pitchFamily="18" charset="0"/>
              </a:rPr>
              <a:t>MG BOT</a:t>
            </a:r>
            <a:endParaRPr lang="ru-RU" sz="1600" dirty="0"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63DC93B7-AF60-4F1A-BF50-5F9DA1D21EB1}"/>
              </a:ext>
            </a:extLst>
          </p:cNvPr>
          <p:cNvSpPr txBox="1"/>
          <p:nvPr/>
        </p:nvSpPr>
        <p:spPr>
          <a:xfrm>
            <a:off x="376294" y="4254129"/>
            <a:ext cx="1740266" cy="294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ru-RU" sz="1600" dirty="0">
                <a:cs typeface="Times New Roman" panose="02020603050405020304" pitchFamily="18" charset="0"/>
              </a:rPr>
              <a:t>Ботанический сад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3DC93B7-AF60-4F1A-BF50-5F9DA1D21EB1}"/>
              </a:ext>
            </a:extLst>
          </p:cNvPr>
          <p:cNvSpPr txBox="1"/>
          <p:nvPr/>
        </p:nvSpPr>
        <p:spPr>
          <a:xfrm>
            <a:off x="9709243" y="2384293"/>
            <a:ext cx="2769168" cy="294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ru-RU" sz="1600" dirty="0">
                <a:cs typeface="Times New Roman" panose="02020603050405020304" pitchFamily="18" charset="0"/>
              </a:rPr>
              <a:t>УрНИВИ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3DC93B7-AF60-4F1A-BF50-5F9DA1D21EB1}"/>
              </a:ext>
            </a:extLst>
          </p:cNvPr>
          <p:cNvSpPr txBox="1"/>
          <p:nvPr/>
        </p:nvSpPr>
        <p:spPr>
          <a:xfrm>
            <a:off x="9119423" y="5484385"/>
            <a:ext cx="2807930" cy="491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1600" dirty="0">
                <a:latin typeface="Phenomena" pitchFamily="2" charset="0"/>
                <a:cs typeface="Times New Roman" panose="02020603050405020304" pitchFamily="18" charset="0"/>
              </a:rPr>
              <a:t>Уральский государственный Аграрный Университет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3DC93B7-AF60-4F1A-BF50-5F9DA1D21EB1}"/>
              </a:ext>
            </a:extLst>
          </p:cNvPr>
          <p:cNvSpPr txBox="1"/>
          <p:nvPr/>
        </p:nvSpPr>
        <p:spPr>
          <a:xfrm>
            <a:off x="8736316" y="326326"/>
            <a:ext cx="2769168" cy="294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ru-RU" sz="1600" dirty="0">
                <a:cs typeface="Times New Roman" panose="02020603050405020304" pitchFamily="18" charset="0"/>
              </a:rPr>
              <a:t>Золотое сечение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3DC93B7-AF60-4F1A-BF50-5F9DA1D21EB1}"/>
              </a:ext>
            </a:extLst>
          </p:cNvPr>
          <p:cNvSpPr txBox="1"/>
          <p:nvPr/>
        </p:nvSpPr>
        <p:spPr>
          <a:xfrm>
            <a:off x="162608" y="5542640"/>
            <a:ext cx="2769168" cy="294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ru-RU" sz="1600" dirty="0">
                <a:cs typeface="Times New Roman" panose="02020603050405020304" pitchFamily="18" charset="0"/>
              </a:rPr>
              <a:t>Сельские </a:t>
            </a:r>
            <a:r>
              <a:rPr lang="ru-RU" sz="1600" dirty="0" err="1">
                <a:cs typeface="Times New Roman" panose="02020603050405020304" pitchFamily="18" charset="0"/>
              </a:rPr>
              <a:t>школы.РФ</a:t>
            </a:r>
            <a:endParaRPr lang="ru-RU" sz="1600" dirty="0"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3DC93B7-AF60-4F1A-BF50-5F9DA1D21EB1}"/>
              </a:ext>
            </a:extLst>
          </p:cNvPr>
          <p:cNvSpPr txBox="1"/>
          <p:nvPr/>
        </p:nvSpPr>
        <p:spPr>
          <a:xfrm>
            <a:off x="5788727" y="6063510"/>
            <a:ext cx="1119542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ru-RU" sz="2400" dirty="0">
                <a:latin typeface="Phenomena" pitchFamily="2" charset="0"/>
                <a:cs typeface="Times New Roman" panose="02020603050405020304" pitchFamily="18" charset="0"/>
              </a:rPr>
              <a:t>РДШ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8077"/>
          <a:stretch/>
        </p:blipFill>
        <p:spPr>
          <a:xfrm>
            <a:off x="7626862" y="5335445"/>
            <a:ext cx="1119542" cy="1187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F055E114-AD8D-4DC6-86D0-557EAD2666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153" t="6388" r="72720" b="69248"/>
          <a:stretch/>
        </p:blipFill>
        <p:spPr>
          <a:xfrm>
            <a:off x="3717383" y="115334"/>
            <a:ext cx="1489893" cy="1008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251E4C09-2796-4D5F-BC42-3DCDD4CF54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3690" r="32675" b="62214"/>
          <a:stretch/>
        </p:blipFill>
        <p:spPr>
          <a:xfrm>
            <a:off x="3343012" y="1559133"/>
            <a:ext cx="1272073" cy="9980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F86E7C43-A49F-4ECB-9C27-9399B1214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776" y="2902926"/>
            <a:ext cx="1197268" cy="928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="" xmlns:a16="http://schemas.microsoft.com/office/drawing/2014/main" id="{F0CAF8FE-99CF-4073-A6D1-121825561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072" y="56785"/>
            <a:ext cx="1615951" cy="9213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Интернет-магазин образовательных решений Коперник">
            <a:extLst>
              <a:ext uri="{FF2B5EF4-FFF2-40B4-BE49-F238E27FC236}">
                <a16:creationId xmlns="" xmlns:a16="http://schemas.microsoft.com/office/drawing/2014/main" id="{59D0C7C6-AE3E-4244-9E2D-1EE92E100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571" y="1272939"/>
            <a:ext cx="2750818" cy="656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="" xmlns:a16="http://schemas.microsoft.com/office/drawing/2014/main" id="{B25104DD-7CB3-43EB-8DC2-8EC8B5279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173" y="4158353"/>
            <a:ext cx="1315189" cy="916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="" xmlns:a16="http://schemas.microsoft.com/office/drawing/2014/main" id="{4B161ACF-CA7B-42CB-BDC2-620C2D296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999" y="2224307"/>
            <a:ext cx="1096686" cy="10966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Сельские школы России">
            <a:extLst>
              <a:ext uri="{FF2B5EF4-FFF2-40B4-BE49-F238E27FC236}">
                <a16:creationId xmlns="" xmlns:a16="http://schemas.microsoft.com/office/drawing/2014/main" id="{684ABEE1-C248-453F-B525-835A6DD26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900" y="5509983"/>
            <a:ext cx="2457450" cy="4191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="" xmlns:a16="http://schemas.microsoft.com/office/drawing/2014/main" id="{24095595-816A-438B-8B70-5AADF2B1D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406" y="3671037"/>
            <a:ext cx="1061872" cy="1061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="" xmlns:a16="http://schemas.microsoft.com/office/drawing/2014/main" id="{54346342-2735-471F-B3F7-FAE405F39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848" y="4866291"/>
            <a:ext cx="1352772" cy="1082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0488AD4B-0A91-43A2-B1A6-BDB84730D4B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" t="7243" r="65295" b="64867"/>
          <a:stretch/>
        </p:blipFill>
        <p:spPr>
          <a:xfrm>
            <a:off x="4898486" y="2435679"/>
            <a:ext cx="2475071" cy="17962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E8998B5C-7398-4CD4-81AF-11352B391EF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l="15217" t="10905" r="6241" b="10905"/>
          <a:stretch/>
        </p:blipFill>
        <p:spPr>
          <a:xfrm>
            <a:off x="0" y="1"/>
            <a:ext cx="990600" cy="85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7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37034" y="365506"/>
            <a:ext cx="10350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1B3181"/>
                </a:solidFill>
                <a:latin typeface="Microsoft Sans Serif"/>
                <a:cs typeface="Microsoft Sans Serif"/>
              </a:rPr>
              <a:t>2</a:t>
            </a:r>
            <a:endParaRPr sz="1100">
              <a:latin typeface="Microsoft Sans Serif"/>
              <a:cs typeface="Microsoft Sans Serif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C03B021-5BAF-4169-B909-548176E196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5217" t="10905" r="6241" b="10905"/>
          <a:stretch/>
        </p:blipFill>
        <p:spPr>
          <a:xfrm>
            <a:off x="20243" y="17594"/>
            <a:ext cx="1503757" cy="11820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5533C11-A2A3-4BAE-A82A-CE0B035DF3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58" y="1385376"/>
            <a:ext cx="3311148" cy="24833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549C3EA-31F3-40CE-94D2-BDFECBCC6E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91" y="1411287"/>
            <a:ext cx="3276600" cy="2457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18813AEA-FC3A-49A7-9FE2-2D40CA4D9D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146724"/>
            <a:ext cx="3588799" cy="26915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A618F883-6668-408D-805F-E3A9565921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028621"/>
            <a:ext cx="3733800" cy="2800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4AB6D88A-A04B-4A11-8A1B-F3191D312A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7061"/>
            <a:ext cx="2419350" cy="3225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090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37034" y="365506"/>
            <a:ext cx="10350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1B3181"/>
                </a:solidFill>
                <a:latin typeface="Microsoft Sans Serif"/>
                <a:cs typeface="Microsoft Sans Serif"/>
              </a:rPr>
              <a:t>2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5742" y="3962400"/>
            <a:ext cx="2110145" cy="110350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741680" algn="ctr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latin typeface="Microsoft Sans Serif"/>
                <a:cs typeface="Microsoft Sans Serif"/>
              </a:rPr>
              <a:t>Встреча с участниками проекта</a:t>
            </a:r>
          </a:p>
          <a:p>
            <a:pPr marL="12700" marR="741680" algn="ctr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latin typeface="Microsoft Sans Serif"/>
                <a:cs typeface="Microsoft Sans Serif"/>
              </a:rPr>
              <a:t> «Сельские школы РФ»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505200" y="303697"/>
            <a:ext cx="889254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0" dirty="0"/>
              <a:t>Сельские школы РФ</a:t>
            </a:r>
            <a:endParaRPr spc="-4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C03B021-5BAF-4169-B909-548176E196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5217" t="10905" r="6241" b="10905"/>
          <a:stretch/>
        </p:blipFill>
        <p:spPr>
          <a:xfrm>
            <a:off x="0" y="0"/>
            <a:ext cx="1503757" cy="11820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8B04EFD-9439-4F9A-B2EC-C2846185CE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338071"/>
            <a:ext cx="3124200" cy="2343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2D84955-8EBF-4FC7-ABFA-ECF18714AE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r="1112" b="8889"/>
          <a:stretch/>
        </p:blipFill>
        <p:spPr>
          <a:xfrm>
            <a:off x="10517251" y="1981200"/>
            <a:ext cx="1319783" cy="1447800"/>
          </a:xfrm>
          <a:prstGeom prst="rect">
            <a:avLst/>
          </a:prstGeom>
        </p:spPr>
      </p:pic>
      <p:sp>
        <p:nvSpPr>
          <p:cNvPr id="12" name="object 4">
            <a:extLst>
              <a:ext uri="{FF2B5EF4-FFF2-40B4-BE49-F238E27FC236}">
                <a16:creationId xmlns="" xmlns:a16="http://schemas.microsoft.com/office/drawing/2014/main" id="{010F608D-766F-413F-BD6D-0CAF6EDED16E}"/>
              </a:ext>
            </a:extLst>
          </p:cNvPr>
          <p:cNvSpPr txBox="1"/>
          <p:nvPr/>
        </p:nvSpPr>
        <p:spPr>
          <a:xfrm>
            <a:off x="10182592" y="3681221"/>
            <a:ext cx="2009408" cy="13189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741680" algn="ctr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latin typeface="Microsoft Sans Serif"/>
                <a:cs typeface="Microsoft Sans Serif"/>
              </a:rPr>
              <a:t>Статья в журнале</a:t>
            </a:r>
          </a:p>
          <a:p>
            <a:pPr marL="12700" marR="741680" algn="ctr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latin typeface="Microsoft Sans Serif"/>
                <a:cs typeface="Microsoft Sans Serif"/>
              </a:rPr>
              <a:t> «Тенденции развития науки и образования»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50DA9FA-DA1E-4C53-B121-C6D8C885F3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7079" t="25664" r="3540"/>
          <a:stretch/>
        </p:blipFill>
        <p:spPr>
          <a:xfrm>
            <a:off x="4800600" y="1338071"/>
            <a:ext cx="3657600" cy="22814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CD36FA0-010E-4E8B-989B-30B2B994FF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487" y="1350903"/>
            <a:ext cx="1558573" cy="20780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D0D20B5-8E61-44B4-976A-1806AC43109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39892" y="3982553"/>
            <a:ext cx="3429000" cy="2571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9895DB8-D368-4A58-9009-D63844E3AEE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67000" y="3962400"/>
            <a:ext cx="3429000" cy="2571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378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291</TotalTime>
  <Words>442</Words>
  <Application>Microsoft Office PowerPoint</Application>
  <PresentationFormat>Широкоэкранный</PresentationFormat>
  <Paragraphs>105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Microsoft Sans Serif</vt:lpstr>
      <vt:lpstr>Phenomena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Обоснование значимости проекта</vt:lpstr>
      <vt:lpstr>Актуальность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Сельские школы РФ</vt:lpstr>
      <vt:lpstr>Урожай 2021</vt:lpstr>
      <vt:lpstr>Общий вес урожая 757 килограммов</vt:lpstr>
      <vt:lpstr>Перспективы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МБОУ СОШ №142</cp:lastModifiedBy>
  <cp:revision>18</cp:revision>
  <dcterms:created xsi:type="dcterms:W3CDTF">2021-11-15T15:29:47Z</dcterms:created>
  <dcterms:modified xsi:type="dcterms:W3CDTF">2021-12-16T07:19:14Z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2021-10-11T00:00:00Z</vt:filetime>
  </property>
  <property fmtid="{D5CDD505-2E9C-101B-9397-08002B2CF9AE}" pid="3" name="Creator">
    <vt:lpwstr>Microsoft® PowerPoint® для Microsoft 365</vt:lpwstr>
  </property>
  <property fmtid="{D5CDD505-2E9C-101B-9397-08002B2CF9AE}" pid="4" name="LastSaved">
    <vt:filetime>2021-11-15T00:00:00Z</vt:filetime>
  </property>
</Properties>
</file>